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24"/>
  </p:notesMasterIdLst>
  <p:sldIdLst>
    <p:sldId id="368" r:id="rId2"/>
    <p:sldId id="259" r:id="rId3"/>
    <p:sldId id="359" r:id="rId4"/>
    <p:sldId id="358" r:id="rId5"/>
    <p:sldId id="360" r:id="rId6"/>
    <p:sldId id="362" r:id="rId7"/>
    <p:sldId id="361" r:id="rId8"/>
    <p:sldId id="363" r:id="rId9"/>
    <p:sldId id="364" r:id="rId10"/>
    <p:sldId id="365" r:id="rId11"/>
    <p:sldId id="357" r:id="rId12"/>
    <p:sldId id="335" r:id="rId13"/>
    <p:sldId id="347" r:id="rId14"/>
    <p:sldId id="354" r:id="rId15"/>
    <p:sldId id="351" r:id="rId16"/>
    <p:sldId id="350" r:id="rId17"/>
    <p:sldId id="370" r:id="rId18"/>
    <p:sldId id="369" r:id="rId19"/>
    <p:sldId id="366" r:id="rId20"/>
    <p:sldId id="353" r:id="rId21"/>
    <p:sldId id="314" r:id="rId22"/>
    <p:sldId id="36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EB5DF"/>
    <a:srgbClr val="000000"/>
    <a:srgbClr val="F7F7F7"/>
    <a:srgbClr val="D4CBC5"/>
    <a:srgbClr val="E2E3E7"/>
    <a:srgbClr val="E3E0E7"/>
    <a:srgbClr val="B2542B"/>
    <a:srgbClr val="AF508B"/>
    <a:srgbClr val="4444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91" autoAdjust="0"/>
    <p:restoredTop sz="77676"/>
  </p:normalViewPr>
  <p:slideViewPr>
    <p:cSldViewPr snapToGrid="0">
      <p:cViewPr varScale="1">
        <p:scale>
          <a:sx n="90" d="100"/>
          <a:sy n="90" d="100"/>
        </p:scale>
        <p:origin x="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20200-9E3A-5545-9A12-AC8D76C4EB01}" type="datetimeFigureOut">
              <a:rPr lang="en-US" smtClean="0"/>
              <a:t>1/21/25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3D110-B33C-3E49-B5DC-7F1369944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0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D671E-9937-75BC-0312-224EC3837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5516DD-3E40-7229-60B4-1CD3FCF33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E758BA-8F80-0C4B-3FDC-4D0813C6E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07EED-6C18-79D1-5399-975B744831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16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73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21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98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537F3-414B-3A12-449B-21C4AD8A6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7EC481-60D4-A792-037E-E94DE701E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D003FB-C156-1F72-35D4-6E41E4E67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6BBA0-40E0-EFBD-8E5C-09011D7C1F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20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88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10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90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90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60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1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99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32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e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50333-64F9-3213-07DC-E6FB4BD45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A5D9-3E16-C37D-9755-505F80FB1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532203" cy="893580"/>
          </a:xfrm>
        </p:spPr>
        <p:txBody>
          <a:bodyPr>
            <a:normAutofit fontScale="90000"/>
          </a:bodyPr>
          <a:lstStyle/>
          <a:p>
            <a:r>
              <a:rPr lang="en-US" dirty="0"/>
              <a:t>String Comparisons and More “if” Statements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E9CFCA-AF49-BF69-8D10-190FB0F1F9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3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3.2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7FE368-A650-39C7-148B-FF1208D524E4}"/>
              </a:ext>
            </a:extLst>
          </p:cNvPr>
          <p:cNvSpPr txBox="1"/>
          <p:nvPr/>
        </p:nvSpPr>
        <p:spPr>
          <a:xfrm>
            <a:off x="335947" y="4894595"/>
            <a:ext cx="758060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C99FF"/>
                </a:solidFill>
              </a:rPr>
              <a:t>While waiting, open the </a:t>
            </a:r>
            <a:r>
              <a:rPr lang="en-US" sz="2000" b="1" dirty="0" err="1">
                <a:solidFill>
                  <a:srgbClr val="CC99FF"/>
                </a:solidFill>
              </a:rPr>
              <a:t>Jupyter</a:t>
            </a:r>
            <a:r>
              <a:rPr lang="en-US" sz="2000" b="1" dirty="0">
                <a:solidFill>
                  <a:srgbClr val="CC99FF"/>
                </a:solidFill>
              </a:rPr>
              <a:t> Notebook for today’s lecture</a:t>
            </a:r>
          </a:p>
          <a:p>
            <a:r>
              <a:rPr lang="en-US" sz="1600" b="1" dirty="0">
                <a:solidFill>
                  <a:srgbClr val="CC99FF"/>
                </a:solidFill>
              </a:rPr>
              <a:t>Upcoming</a:t>
            </a: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Lab 1 Due 11:59 pm Friday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Lab 2 Released Thursday 6:00 pm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Reflection 3 Released Friday 6:00 pm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All Coffee Break, TUT, &amp; PRA sessions (in-person AND online) running</a:t>
            </a:r>
            <a:endParaRPr lang="en-US" sz="1600" dirty="0">
              <a:solidFill>
                <a:srgbClr val="CC99FF"/>
              </a:solidFill>
            </a:endParaRPr>
          </a:p>
        </p:txBody>
      </p:sp>
      <p:pic>
        <p:nvPicPr>
          <p:cNvPr id="7" name="Picture 6" descr="A cartoon of a person at a desk&#10;&#10;Description automatically generated">
            <a:extLst>
              <a:ext uri="{FF2B5EF4-FFF2-40B4-BE49-F238E27FC236}">
                <a16:creationId xmlns:a16="http://schemas.microsoft.com/office/drawing/2014/main" id="{5071A9D3-EE79-493D-6815-F6B866308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041" y="181175"/>
            <a:ext cx="6036270" cy="241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13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A500-B04B-C847-90A1-1DDF3DF53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68" y="638306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Testing for Substrings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DAD30-507B-AC47-A6BE-7CB7C074C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268" y="1757735"/>
            <a:ext cx="11249722" cy="167126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in </a:t>
            </a:r>
            <a:r>
              <a:rPr lang="en-US" dirty="0"/>
              <a:t>operator provides another way to check whether a string appears inside another string</a:t>
            </a:r>
          </a:p>
          <a:p>
            <a:pPr lvl="1"/>
            <a:r>
              <a:rPr lang="en-US" dirty="0"/>
              <a:t>Results in a Boolean (True or False)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A7712F-53D9-ED46-AE8E-1A4237F71E94}"/>
              </a:ext>
            </a:extLst>
          </p:cNvPr>
          <p:cNvSpPr txBox="1">
            <a:spLocks/>
          </p:cNvSpPr>
          <p:nvPr/>
        </p:nvSpPr>
        <p:spPr>
          <a:xfrm>
            <a:off x="1240912" y="3158838"/>
            <a:ext cx="7487452" cy="369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CA" spc="-15" dirty="0">
                <a:solidFill>
                  <a:srgbClr val="6EB5DF"/>
                </a:solidFill>
                <a:latin typeface="Courier New"/>
                <a:cs typeface="Courier New"/>
              </a:rPr>
              <a:t>&gt;&gt;&gt; ‘c’ in ‘</a:t>
            </a:r>
            <a:r>
              <a:rPr lang="en-CA" spc="-15" dirty="0" err="1">
                <a:solidFill>
                  <a:srgbClr val="6EB5DF"/>
                </a:solidFill>
                <a:latin typeface="Courier New"/>
                <a:cs typeface="Courier New"/>
              </a:rPr>
              <a:t>aeiou</a:t>
            </a:r>
            <a:r>
              <a:rPr lang="en-CA" spc="-15" dirty="0">
                <a:solidFill>
                  <a:srgbClr val="6EB5DF"/>
                </a:solidFill>
                <a:latin typeface="Courier New"/>
                <a:cs typeface="Courier New"/>
              </a:rPr>
              <a:t>’</a:t>
            </a:r>
            <a:endParaRPr lang="en-CA" dirty="0">
              <a:solidFill>
                <a:srgbClr val="6EB5DF"/>
              </a:solidFill>
              <a:latin typeface="Courier New"/>
              <a:cs typeface="Courier New"/>
            </a:endParaRPr>
          </a:p>
          <a:p>
            <a:pPr marL="0" marR="134747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CA" dirty="0">
                <a:solidFill>
                  <a:srgbClr val="6EB5DF"/>
                </a:solidFill>
                <a:latin typeface="Courier New"/>
                <a:cs typeface="Courier New"/>
              </a:rPr>
              <a:t>False</a:t>
            </a:r>
          </a:p>
          <a:p>
            <a:pPr marL="0" marR="134747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CA" dirty="0">
                <a:solidFill>
                  <a:srgbClr val="6EB5DF"/>
                </a:solidFill>
                <a:latin typeface="Courier New"/>
                <a:cs typeface="Courier New"/>
              </a:rPr>
              <a:t>&gt;&gt;&gt; ‘cad’ in ‘abracadabra’</a:t>
            </a:r>
          </a:p>
          <a:p>
            <a:pPr marL="0" marR="134747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CA" dirty="0">
                <a:solidFill>
                  <a:srgbClr val="6EB5DF"/>
                </a:solidFill>
                <a:latin typeface="Courier New"/>
                <a:cs typeface="Courier New"/>
              </a:rPr>
              <a:t>True</a:t>
            </a:r>
          </a:p>
          <a:p>
            <a:pPr marL="0" marR="134747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CA" dirty="0">
                <a:solidFill>
                  <a:srgbClr val="6EB5DF"/>
                </a:solidFill>
                <a:latin typeface="Courier New"/>
                <a:cs typeface="Courier New"/>
              </a:rPr>
              <a:t>&gt;&gt;&gt; ‘zoo’ in ‘ooze’</a:t>
            </a:r>
          </a:p>
          <a:p>
            <a:pPr marL="0" marR="134747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CA" dirty="0">
                <a:solidFill>
                  <a:srgbClr val="6EB5DF"/>
                </a:solidFill>
                <a:latin typeface="Courier New"/>
                <a:cs typeface="Courier New"/>
              </a:rPr>
              <a:t>False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958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666403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  <a:p>
            <a:pPr lvl="1"/>
            <a:r>
              <a:rPr lang="en-CA" dirty="0"/>
              <a:t>String comparisons</a:t>
            </a: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String Comparisons</a:t>
            </a:r>
          </a:p>
        </p:txBody>
      </p:sp>
    </p:spTree>
    <p:extLst>
      <p:ext uri="{BB962C8B-B14F-4D97-AF65-F5344CB8AC3E}">
        <p14:creationId xmlns:p14="http://schemas.microsoft.com/office/powerpoint/2010/main" val="2668005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E616-8301-CE4C-861F-244C5FBB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Making Choices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0C64F-0446-8345-A8F7-DCF8270F3A69}"/>
              </a:ext>
            </a:extLst>
          </p:cNvPr>
          <p:cNvSpPr txBox="1"/>
          <p:nvPr/>
        </p:nvSpPr>
        <p:spPr>
          <a:xfrm>
            <a:off x="2006600" y="2472517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F7D38B-4010-4C4B-AA5D-5219DD07E24E}"/>
              </a:ext>
            </a:extLst>
          </p:cNvPr>
          <p:cNvSpPr txBox="1"/>
          <p:nvPr/>
        </p:nvSpPr>
        <p:spPr>
          <a:xfrm>
            <a:off x="2006600" y="3592965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DB9E66-DD17-C44F-A288-5DAFB7C33AD5}"/>
              </a:ext>
            </a:extLst>
          </p:cNvPr>
          <p:cNvSpPr txBox="1"/>
          <p:nvPr/>
        </p:nvSpPr>
        <p:spPr>
          <a:xfrm>
            <a:off x="2006600" y="4602134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A1F5-2E35-6D45-AD1D-76EA7D492BEF}"/>
              </a:ext>
            </a:extLst>
          </p:cNvPr>
          <p:cNvSpPr txBox="1"/>
          <p:nvPr/>
        </p:nvSpPr>
        <p:spPr>
          <a:xfrm>
            <a:off x="6578602" y="5568118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75C6E8-B4F8-3A43-9514-9889DC5BA4EF}"/>
              </a:ext>
            </a:extLst>
          </p:cNvPr>
          <p:cNvSpPr txBox="1"/>
          <p:nvPr/>
        </p:nvSpPr>
        <p:spPr>
          <a:xfrm>
            <a:off x="6559554" y="1839820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2D2B1D-F53B-B84C-8B2D-80AB8E5C5177}"/>
              </a:ext>
            </a:extLst>
          </p:cNvPr>
          <p:cNvSpPr/>
          <p:nvPr/>
        </p:nvSpPr>
        <p:spPr>
          <a:xfrm rot="2700000">
            <a:off x="6781803" y="3005855"/>
            <a:ext cx="1396998" cy="1401734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7E2DD6-D7EF-294E-9B5E-0669ADDA08BE}"/>
              </a:ext>
            </a:extLst>
          </p:cNvPr>
          <p:cNvSpPr txBox="1"/>
          <p:nvPr/>
        </p:nvSpPr>
        <p:spPr>
          <a:xfrm>
            <a:off x="6724103" y="3452370"/>
            <a:ext cx="151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condition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552518-E90E-8A46-A142-F01E3236A3D1}"/>
              </a:ext>
            </a:extLst>
          </p:cNvPr>
          <p:cNvSpPr txBox="1"/>
          <p:nvPr/>
        </p:nvSpPr>
        <p:spPr>
          <a:xfrm>
            <a:off x="9010650" y="4559481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2EA2159-824D-2D49-9E82-4C7240A1A0A6}"/>
              </a:ext>
            </a:extLst>
          </p:cNvPr>
          <p:cNvCxnSpPr>
            <a:endCxn id="29" idx="0"/>
          </p:cNvCxnSpPr>
          <p:nvPr/>
        </p:nvCxnSpPr>
        <p:spPr>
          <a:xfrm>
            <a:off x="8469804" y="3683202"/>
            <a:ext cx="1442546" cy="876279"/>
          </a:xfrm>
          <a:prstGeom prst="bentConnector2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83BFC922-9159-1947-AC26-280C16336D8C}"/>
              </a:ext>
            </a:extLst>
          </p:cNvPr>
          <p:cNvCxnSpPr>
            <a:stCxn id="29" idx="2"/>
            <a:endCxn id="25" idx="3"/>
          </p:cNvCxnSpPr>
          <p:nvPr/>
        </p:nvCxnSpPr>
        <p:spPr>
          <a:xfrm rot="5400000">
            <a:off x="8758274" y="4644874"/>
            <a:ext cx="777805" cy="1530348"/>
          </a:xfrm>
          <a:prstGeom prst="bentConnector2">
            <a:avLst/>
          </a:prstGeom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7F86FB5-87B3-5842-847A-12B656AE313D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461254" y="2301485"/>
            <a:ext cx="0" cy="41022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BEEEE5F-8CDF-5048-8F83-F3CDB82F4890}"/>
              </a:ext>
            </a:extLst>
          </p:cNvPr>
          <p:cNvCxnSpPr>
            <a:cxnSpLocks/>
          </p:cNvCxnSpPr>
          <p:nvPr/>
        </p:nvCxnSpPr>
        <p:spPr>
          <a:xfrm>
            <a:off x="7461254" y="4696224"/>
            <a:ext cx="0" cy="84915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B5DCDE-7ADB-844D-96BE-0288819D358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908300" y="1845327"/>
            <a:ext cx="0" cy="62719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7D35EE-68CC-1D40-99AD-41E163F41A88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>
            <a:off x="2908300" y="2934182"/>
            <a:ext cx="0" cy="65878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714CD12-1629-7D43-8FF3-EE5451134EFE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2908300" y="4054630"/>
            <a:ext cx="0" cy="54750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D3F845A-FACC-C043-BB56-6315261E2BF2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908300" y="5063799"/>
            <a:ext cx="0" cy="74260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EDBB97-73DB-8340-A26B-F8D3DF4ADFF3}"/>
              </a:ext>
            </a:extLst>
          </p:cNvPr>
          <p:cNvCxnSpPr>
            <a:cxnSpLocks/>
          </p:cNvCxnSpPr>
          <p:nvPr/>
        </p:nvCxnSpPr>
        <p:spPr>
          <a:xfrm>
            <a:off x="7461254" y="6029783"/>
            <a:ext cx="0" cy="48531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9" name="object 12">
            <a:extLst>
              <a:ext uri="{FF2B5EF4-FFF2-40B4-BE49-F238E27FC236}">
                <a16:creationId xmlns:a16="http://schemas.microsoft.com/office/drawing/2014/main" id="{FECEC483-DA95-7D49-8F86-D882FF7D6612}"/>
              </a:ext>
            </a:extLst>
          </p:cNvPr>
          <p:cNvSpPr/>
          <p:nvPr/>
        </p:nvSpPr>
        <p:spPr>
          <a:xfrm>
            <a:off x="10791238" y="2557413"/>
            <a:ext cx="412175" cy="3362102"/>
          </a:xfrm>
          <a:custGeom>
            <a:avLst/>
            <a:gdLst/>
            <a:ahLst/>
            <a:cxnLst/>
            <a:rect l="l" t="t" r="r" b="b"/>
            <a:pathLst>
              <a:path w="327659" h="2672715">
                <a:moveTo>
                  <a:pt x="0" y="2672286"/>
                </a:moveTo>
                <a:lnTo>
                  <a:pt x="40148" y="2671482"/>
                </a:lnTo>
                <a:lnTo>
                  <a:pt x="93472" y="2667559"/>
                </a:lnTo>
                <a:lnTo>
                  <a:pt x="135077" y="2660948"/>
                </a:lnTo>
                <a:lnTo>
                  <a:pt x="168091" y="1364139"/>
                </a:lnTo>
                <a:lnTo>
                  <a:pt x="169321" y="1360733"/>
                </a:lnTo>
                <a:lnTo>
                  <a:pt x="208076" y="1346001"/>
                </a:lnTo>
                <a:lnTo>
                  <a:pt x="252257" y="1339861"/>
                </a:lnTo>
                <a:lnTo>
                  <a:pt x="307406" y="1336534"/>
                </a:lnTo>
                <a:lnTo>
                  <a:pt x="327557" y="1336162"/>
                </a:lnTo>
                <a:lnTo>
                  <a:pt x="307939" y="1335927"/>
                </a:lnTo>
                <a:lnTo>
                  <a:pt x="252988" y="1332730"/>
                </a:lnTo>
                <a:lnTo>
                  <a:pt x="207921" y="1326376"/>
                </a:lnTo>
                <a:lnTo>
                  <a:pt x="168857" y="1310806"/>
                </a:lnTo>
                <a:lnTo>
                  <a:pt x="168091" y="27978"/>
                </a:lnTo>
                <a:lnTo>
                  <a:pt x="166860" y="24572"/>
                </a:lnTo>
                <a:lnTo>
                  <a:pt x="128105" y="9839"/>
                </a:lnTo>
                <a:lnTo>
                  <a:pt x="83924" y="3700"/>
                </a:lnTo>
                <a:lnTo>
                  <a:pt x="28776" y="372"/>
                </a:lnTo>
                <a:lnTo>
                  <a:pt x="8624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60" name="object 15">
            <a:extLst>
              <a:ext uri="{FF2B5EF4-FFF2-40B4-BE49-F238E27FC236}">
                <a16:creationId xmlns:a16="http://schemas.microsoft.com/office/drawing/2014/main" id="{C00452CF-8403-B34C-B018-BD5865938B18}"/>
              </a:ext>
            </a:extLst>
          </p:cNvPr>
          <p:cNvSpPr txBox="1"/>
          <p:nvPr/>
        </p:nvSpPr>
        <p:spPr>
          <a:xfrm>
            <a:off x="11461745" y="2606382"/>
            <a:ext cx="369332" cy="312246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vert270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ond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iti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ona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ct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D06DEEF-8C68-0A4F-AD49-A1FF4F10B20D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7461254" y="1391769"/>
            <a:ext cx="0" cy="44805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0" name="object 12">
            <a:extLst>
              <a:ext uri="{FF2B5EF4-FFF2-40B4-BE49-F238E27FC236}">
                <a16:creationId xmlns:a16="http://schemas.microsoft.com/office/drawing/2014/main" id="{1AC8CAF0-E29B-0144-8F69-4F2FD97A89F8}"/>
              </a:ext>
            </a:extLst>
          </p:cNvPr>
          <p:cNvSpPr/>
          <p:nvPr/>
        </p:nvSpPr>
        <p:spPr>
          <a:xfrm flipH="1">
            <a:off x="1162136" y="2206015"/>
            <a:ext cx="611161" cy="3362102"/>
          </a:xfrm>
          <a:custGeom>
            <a:avLst/>
            <a:gdLst/>
            <a:ahLst/>
            <a:cxnLst/>
            <a:rect l="l" t="t" r="r" b="b"/>
            <a:pathLst>
              <a:path w="327659" h="2672715">
                <a:moveTo>
                  <a:pt x="0" y="2672286"/>
                </a:moveTo>
                <a:lnTo>
                  <a:pt x="40148" y="2671482"/>
                </a:lnTo>
                <a:lnTo>
                  <a:pt x="93472" y="2667559"/>
                </a:lnTo>
                <a:lnTo>
                  <a:pt x="135077" y="2660948"/>
                </a:lnTo>
                <a:lnTo>
                  <a:pt x="168091" y="1364139"/>
                </a:lnTo>
                <a:lnTo>
                  <a:pt x="169321" y="1360733"/>
                </a:lnTo>
                <a:lnTo>
                  <a:pt x="208076" y="1346001"/>
                </a:lnTo>
                <a:lnTo>
                  <a:pt x="252257" y="1339861"/>
                </a:lnTo>
                <a:lnTo>
                  <a:pt x="307406" y="1336534"/>
                </a:lnTo>
                <a:lnTo>
                  <a:pt x="327557" y="1336162"/>
                </a:lnTo>
                <a:lnTo>
                  <a:pt x="307939" y="1335927"/>
                </a:lnTo>
                <a:lnTo>
                  <a:pt x="252988" y="1332730"/>
                </a:lnTo>
                <a:lnTo>
                  <a:pt x="207921" y="1326376"/>
                </a:lnTo>
                <a:lnTo>
                  <a:pt x="168857" y="1310806"/>
                </a:lnTo>
                <a:lnTo>
                  <a:pt x="168091" y="27978"/>
                </a:lnTo>
                <a:lnTo>
                  <a:pt x="166860" y="24572"/>
                </a:lnTo>
                <a:lnTo>
                  <a:pt x="128105" y="9839"/>
                </a:lnTo>
                <a:lnTo>
                  <a:pt x="83924" y="3700"/>
                </a:lnTo>
                <a:lnTo>
                  <a:pt x="28776" y="372"/>
                </a:lnTo>
                <a:lnTo>
                  <a:pt x="8624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71" name="object 15">
            <a:extLst>
              <a:ext uri="{FF2B5EF4-FFF2-40B4-BE49-F238E27FC236}">
                <a16:creationId xmlns:a16="http://schemas.microsoft.com/office/drawing/2014/main" id="{D3EFF445-D24A-CA4E-92EA-E6AEF16803C0}"/>
              </a:ext>
            </a:extLst>
          </p:cNvPr>
          <p:cNvSpPr txBox="1"/>
          <p:nvPr/>
        </p:nvSpPr>
        <p:spPr>
          <a:xfrm>
            <a:off x="621290" y="2325833"/>
            <a:ext cx="369332" cy="312246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vert270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Sequential structure</a:t>
            </a:r>
            <a:endParaRPr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34BE723-387C-6742-B5F3-6EAE702ABBA0}"/>
              </a:ext>
            </a:extLst>
          </p:cNvPr>
          <p:cNvSpPr txBox="1"/>
          <p:nvPr/>
        </p:nvSpPr>
        <p:spPr>
          <a:xfrm>
            <a:off x="8728136" y="3104326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A179B0-68C8-EE48-AD66-76C40879441D}"/>
              </a:ext>
            </a:extLst>
          </p:cNvPr>
          <p:cNvSpPr txBox="1"/>
          <p:nvPr/>
        </p:nvSpPr>
        <p:spPr>
          <a:xfrm>
            <a:off x="6499777" y="4781532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False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4792DBB-C7F4-5743-B03B-0F7BF2B57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1373" y="580905"/>
            <a:ext cx="1891612" cy="1891612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0D12675B-2652-DE45-BB8A-BA68BBE95C57}"/>
              </a:ext>
            </a:extLst>
          </p:cNvPr>
          <p:cNvSpPr/>
          <p:nvPr/>
        </p:nvSpPr>
        <p:spPr>
          <a:xfrm>
            <a:off x="6342090" y="2579487"/>
            <a:ext cx="2279197" cy="227919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DA2C1DC-22D5-CB4A-9377-2DD54DA9DA3E}"/>
              </a:ext>
            </a:extLst>
          </p:cNvPr>
          <p:cNvSpPr txBox="1"/>
          <p:nvPr/>
        </p:nvSpPr>
        <p:spPr>
          <a:xfrm>
            <a:off x="5813147" y="298121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if</a:t>
            </a:r>
          </a:p>
        </p:txBody>
      </p:sp>
    </p:spTree>
    <p:extLst>
      <p:ext uri="{BB962C8B-B14F-4D97-AF65-F5344CB8AC3E}">
        <p14:creationId xmlns:p14="http://schemas.microsoft.com/office/powerpoint/2010/main" val="2414783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D2E7-D7FA-BD42-ACB0-E49A37BB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Adding the else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DC257-2977-FB44-8C6E-197757F49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more general form of the if conditional statement 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ONLY 1 of body1 or body2 will be executed.  </a:t>
            </a:r>
          </a:p>
          <a:p>
            <a:pPr lvl="1"/>
            <a:r>
              <a:rPr lang="en-US" dirty="0"/>
              <a:t>if statement is True, executes body1</a:t>
            </a:r>
          </a:p>
          <a:p>
            <a:pPr lvl="1"/>
            <a:r>
              <a:rPr lang="en-US" dirty="0"/>
              <a:t>if statement is False, executes body2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4D6D5-2255-7E4A-9C41-8E3471BCF41C}"/>
              </a:ext>
            </a:extLst>
          </p:cNvPr>
          <p:cNvSpPr txBox="1"/>
          <p:nvPr/>
        </p:nvSpPr>
        <p:spPr>
          <a:xfrm>
            <a:off x="2815937" y="2634779"/>
            <a:ext cx="56942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if </a:t>
            </a:r>
            <a:r>
              <a:rPr lang="en-US" sz="3600" dirty="0">
                <a:solidFill>
                  <a:srgbClr val="00B050"/>
                </a:solidFill>
              </a:rPr>
              <a:t>expression</a:t>
            </a:r>
            <a:r>
              <a:rPr lang="en-US" sz="3600" dirty="0">
                <a:solidFill>
                  <a:schemeClr val="accent6"/>
                </a:solidFill>
              </a:rPr>
              <a:t>:</a:t>
            </a:r>
          </a:p>
          <a:p>
            <a:r>
              <a:rPr lang="en-US" sz="3600" dirty="0">
                <a:solidFill>
                  <a:srgbClr val="00B050"/>
                </a:solidFill>
              </a:rPr>
              <a:t>	body1</a:t>
            </a:r>
          </a:p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else</a:t>
            </a:r>
            <a:r>
              <a:rPr lang="en-US" sz="3600" dirty="0">
                <a:solidFill>
                  <a:schemeClr val="accent6"/>
                </a:solidFill>
              </a:rPr>
              <a:t>:</a:t>
            </a:r>
          </a:p>
          <a:p>
            <a:r>
              <a:rPr lang="en-US" sz="3600" dirty="0">
                <a:solidFill>
                  <a:srgbClr val="00B050"/>
                </a:solidFill>
              </a:rPr>
              <a:t>	body2</a:t>
            </a:r>
          </a:p>
          <a:p>
            <a:endParaRPr lang="en-US" sz="3600" dirty="0">
              <a:solidFill>
                <a:srgbClr val="00B050"/>
              </a:solidFill>
            </a:endParaRPr>
          </a:p>
        </p:txBody>
      </p:sp>
      <p:pic>
        <p:nvPicPr>
          <p:cNvPr id="5" name="Graphic 4" descr="Arrow Right with solid fill">
            <a:extLst>
              <a:ext uri="{FF2B5EF4-FFF2-40B4-BE49-F238E27FC236}">
                <a16:creationId xmlns:a16="http://schemas.microsoft.com/office/drawing/2014/main" id="{16606925-A377-8C41-8246-26A9C87F5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5937" y="3048000"/>
            <a:ext cx="914400" cy="914400"/>
          </a:xfrm>
          <a:prstGeom prst="rect">
            <a:avLst/>
          </a:prstGeom>
        </p:spPr>
      </p:pic>
      <p:pic>
        <p:nvPicPr>
          <p:cNvPr id="6" name="Graphic 5" descr="Arrow Right with solid fill">
            <a:extLst>
              <a:ext uri="{FF2B5EF4-FFF2-40B4-BE49-F238E27FC236}">
                <a16:creationId xmlns:a16="http://schemas.microsoft.com/office/drawing/2014/main" id="{09713431-85CD-C84D-9FC0-3ECF32CCF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5937" y="4163401"/>
            <a:ext cx="914400" cy="914400"/>
          </a:xfrm>
          <a:prstGeom prst="rect">
            <a:avLst/>
          </a:prstGeom>
        </p:spPr>
      </p:pic>
      <p:pic>
        <p:nvPicPr>
          <p:cNvPr id="7170" name="Picture 2" descr="Meme about if else - Off Topic - Kodular Community">
            <a:extLst>
              <a:ext uri="{FF2B5EF4-FFF2-40B4-BE49-F238E27FC236}">
                <a16:creationId xmlns:a16="http://schemas.microsoft.com/office/drawing/2014/main" id="{D25C4D1A-0939-A844-9635-95C33955C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965" y="2634779"/>
            <a:ext cx="3109853" cy="233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97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D2E7-D7FA-BD42-ACB0-E49A37BB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the </a:t>
            </a:r>
            <a:r>
              <a:rPr lang="en-US" dirty="0" err="1"/>
              <a:t>elif</a:t>
            </a:r>
            <a:r>
              <a:rPr lang="en-US" dirty="0"/>
              <a:t> (else if)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DC257-2977-FB44-8C6E-197757F49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076" y="1508986"/>
            <a:ext cx="9331712" cy="809155"/>
          </a:xfrm>
        </p:spPr>
        <p:txBody>
          <a:bodyPr>
            <a:normAutofit/>
          </a:bodyPr>
          <a:lstStyle/>
          <a:p>
            <a:r>
              <a:rPr lang="en-US" dirty="0"/>
              <a:t>The most general form of the if conditional statement is:</a:t>
            </a:r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A9660D-0E4D-AD45-BAD4-47E3C7FAEA74}"/>
              </a:ext>
            </a:extLst>
          </p:cNvPr>
          <p:cNvSpPr txBox="1">
            <a:spLocks/>
          </p:cNvSpPr>
          <p:nvPr/>
        </p:nvSpPr>
        <p:spPr>
          <a:xfrm>
            <a:off x="4203214" y="2798224"/>
            <a:ext cx="7988786" cy="32534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 the colons (</a:t>
            </a:r>
            <a:r>
              <a:rPr lang="en-US" dirty="0">
                <a:sym typeface="Wingdings" pitchFamily="2" charset="2"/>
              </a:rPr>
              <a:t>:) and the indents!</a:t>
            </a:r>
            <a:endParaRPr lang="en-US" dirty="0"/>
          </a:p>
          <a:p>
            <a:r>
              <a:rPr lang="en-US" dirty="0"/>
              <a:t>ONLY 1 body will be executed.  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 statement is True, execute body1, exits</a:t>
            </a:r>
            <a:r>
              <a:rPr lang="en-US" dirty="0">
                <a:solidFill>
                  <a:schemeClr val="accent6"/>
                </a:solidFill>
              </a:rPr>
              <a:t> if </a:t>
            </a:r>
            <a:r>
              <a:rPr lang="en-US" dirty="0"/>
              <a:t>structure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 statement is False, continue to </a:t>
            </a:r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/>
              <a:t> statement</a:t>
            </a:r>
          </a:p>
          <a:p>
            <a:pPr lvl="1"/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/>
              <a:t> statement is True, execute </a:t>
            </a:r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/>
              <a:t> body, exits </a:t>
            </a:r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 structure</a:t>
            </a:r>
          </a:p>
          <a:p>
            <a:pPr lvl="1"/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/>
              <a:t> statement is False, continue to next </a:t>
            </a:r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/>
              <a:t> statement</a:t>
            </a:r>
          </a:p>
          <a:p>
            <a:pPr lvl="1"/>
            <a:r>
              <a:rPr lang="en-US" dirty="0"/>
              <a:t>All </a:t>
            </a:r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’s and </a:t>
            </a:r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 err="1"/>
              <a:t>’s</a:t>
            </a:r>
            <a:r>
              <a:rPr lang="en-US" dirty="0"/>
              <a:t> are False, execute </a:t>
            </a:r>
            <a:r>
              <a:rPr lang="en-US" dirty="0">
                <a:solidFill>
                  <a:schemeClr val="accent6"/>
                </a:solidFill>
              </a:rPr>
              <a:t>else</a:t>
            </a:r>
            <a:r>
              <a:rPr lang="en-US" dirty="0"/>
              <a:t> statement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8B044D-82A5-C842-B4A7-2B3A4F0105CA}"/>
              </a:ext>
            </a:extLst>
          </p:cNvPr>
          <p:cNvGrpSpPr/>
          <p:nvPr/>
        </p:nvGrpSpPr>
        <p:grpSpPr>
          <a:xfrm>
            <a:off x="838200" y="1989069"/>
            <a:ext cx="4023732" cy="5078313"/>
            <a:chOff x="1061782" y="2224233"/>
            <a:chExt cx="5694218" cy="50783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94D6D5-2255-7E4A-9C41-8E3471BCF41C}"/>
                </a:ext>
              </a:extLst>
            </p:cNvPr>
            <p:cNvSpPr txBox="1"/>
            <p:nvPr/>
          </p:nvSpPr>
          <p:spPr>
            <a:xfrm>
              <a:off x="1061782" y="2224233"/>
              <a:ext cx="5694218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6">
                      <a:lumMod val="75000"/>
                    </a:schemeClr>
                  </a:solidFill>
                </a:rPr>
                <a:t>if </a:t>
              </a:r>
              <a:r>
                <a:rPr lang="en-US" sz="3600" dirty="0">
                  <a:solidFill>
                    <a:srgbClr val="00B050"/>
                  </a:solidFill>
                </a:rPr>
                <a:t>condition1</a:t>
              </a:r>
              <a:r>
                <a:rPr lang="en-US" sz="3600" dirty="0">
                  <a:solidFill>
                    <a:schemeClr val="accent6"/>
                  </a:solidFill>
                </a:rPr>
                <a:t>:</a:t>
              </a:r>
            </a:p>
            <a:p>
              <a:r>
                <a:rPr lang="en-US" sz="3600" dirty="0">
                  <a:solidFill>
                    <a:srgbClr val="00B050"/>
                  </a:solidFill>
                </a:rPr>
                <a:t>	body1</a:t>
              </a:r>
            </a:p>
            <a:p>
              <a:r>
                <a:rPr lang="en-US" sz="3600" dirty="0" err="1">
                  <a:solidFill>
                    <a:schemeClr val="accent6">
                      <a:lumMod val="75000"/>
                    </a:schemeClr>
                  </a:solidFill>
                </a:rPr>
                <a:t>elif</a:t>
              </a:r>
              <a:r>
                <a:rPr lang="en-US" sz="36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3600" dirty="0">
                  <a:solidFill>
                    <a:srgbClr val="00B050"/>
                  </a:solidFill>
                </a:rPr>
                <a:t>condition2</a:t>
              </a:r>
              <a:r>
                <a:rPr lang="en-US" sz="3600" dirty="0">
                  <a:solidFill>
                    <a:schemeClr val="accent6"/>
                  </a:solidFill>
                </a:rPr>
                <a:t>:</a:t>
              </a:r>
            </a:p>
            <a:p>
              <a:r>
                <a:rPr lang="en-US" sz="3600" dirty="0">
                  <a:solidFill>
                    <a:srgbClr val="00B050"/>
                  </a:solidFill>
                </a:rPr>
                <a:t>	body2</a:t>
              </a:r>
            </a:p>
            <a:p>
              <a:r>
                <a:rPr lang="en-US" sz="3600" dirty="0" err="1">
                  <a:solidFill>
                    <a:schemeClr val="accent6">
                      <a:lumMod val="75000"/>
                    </a:schemeClr>
                  </a:solidFill>
                </a:rPr>
                <a:t>elif</a:t>
              </a:r>
              <a:r>
                <a:rPr lang="en-US" sz="36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3600" dirty="0" err="1">
                  <a:solidFill>
                    <a:srgbClr val="00B050"/>
                  </a:solidFill>
                </a:rPr>
                <a:t>conditionN</a:t>
              </a:r>
              <a:r>
                <a:rPr lang="en-US" sz="3600" dirty="0">
                  <a:solidFill>
                    <a:schemeClr val="accent6"/>
                  </a:solidFill>
                </a:rPr>
                <a:t>:</a:t>
              </a:r>
            </a:p>
            <a:p>
              <a:r>
                <a:rPr lang="en-US" sz="3600" dirty="0">
                  <a:solidFill>
                    <a:srgbClr val="00B050"/>
                  </a:solidFill>
                </a:rPr>
                <a:t>	</a:t>
              </a:r>
              <a:r>
                <a:rPr lang="en-US" sz="3600" dirty="0" err="1">
                  <a:solidFill>
                    <a:srgbClr val="00B050"/>
                  </a:solidFill>
                </a:rPr>
                <a:t>bodyN</a:t>
              </a:r>
              <a:endParaRPr lang="en-US" sz="3600" dirty="0">
                <a:solidFill>
                  <a:srgbClr val="00B050"/>
                </a:solidFill>
              </a:endParaRPr>
            </a:p>
            <a:p>
              <a:r>
                <a:rPr lang="en-US" sz="3600" dirty="0">
                  <a:solidFill>
                    <a:schemeClr val="accent6">
                      <a:lumMod val="75000"/>
                    </a:schemeClr>
                  </a:solidFill>
                </a:rPr>
                <a:t>else</a:t>
              </a:r>
              <a:r>
                <a:rPr lang="en-US" sz="3600" dirty="0">
                  <a:solidFill>
                    <a:schemeClr val="accent6"/>
                  </a:solidFill>
                </a:rPr>
                <a:t>:</a:t>
              </a:r>
            </a:p>
            <a:p>
              <a:r>
                <a:rPr lang="en-US" sz="3600" dirty="0">
                  <a:solidFill>
                    <a:srgbClr val="00B050"/>
                  </a:solidFill>
                </a:rPr>
                <a:t>	</a:t>
              </a:r>
              <a:r>
                <a:rPr lang="en-US" sz="3600" dirty="0" err="1">
                  <a:solidFill>
                    <a:srgbClr val="00B050"/>
                  </a:solidFill>
                </a:rPr>
                <a:t>other_body</a:t>
              </a:r>
              <a:endParaRPr lang="en-US" sz="3600" dirty="0">
                <a:solidFill>
                  <a:srgbClr val="00B050"/>
                </a:solidFill>
              </a:endParaRPr>
            </a:p>
            <a:p>
              <a:endParaRPr lang="en-US" sz="3600" dirty="0">
                <a:solidFill>
                  <a:srgbClr val="00B050"/>
                </a:solidFill>
              </a:endParaRPr>
            </a:p>
          </p:txBody>
        </p:sp>
        <p:pic>
          <p:nvPicPr>
            <p:cNvPr id="5" name="Graphic 4" descr="Arrow Right with solid fill">
              <a:extLst>
                <a:ext uri="{FF2B5EF4-FFF2-40B4-BE49-F238E27FC236}">
                  <a16:creationId xmlns:a16="http://schemas.microsoft.com/office/drawing/2014/main" id="{16606925-A377-8C41-8246-26A9C87F5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1782" y="2633440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Arrow Right with solid fill">
              <a:extLst>
                <a:ext uri="{FF2B5EF4-FFF2-40B4-BE49-F238E27FC236}">
                  <a16:creationId xmlns:a16="http://schemas.microsoft.com/office/drawing/2014/main" id="{09713431-85CD-C84D-9FC0-3ECF32CCF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1782" y="3748841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Arrow Right with solid fill">
              <a:extLst>
                <a:ext uri="{FF2B5EF4-FFF2-40B4-BE49-F238E27FC236}">
                  <a16:creationId xmlns:a16="http://schemas.microsoft.com/office/drawing/2014/main" id="{4EE7A2F9-CE5D-DF44-B5B8-46307D4B5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1782" y="4868930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Arrow Right with solid fill">
              <a:extLst>
                <a:ext uri="{FF2B5EF4-FFF2-40B4-BE49-F238E27FC236}">
                  <a16:creationId xmlns:a16="http://schemas.microsoft.com/office/drawing/2014/main" id="{F512630E-9CE3-1540-AF8D-F1CEDE02B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1782" y="5943600"/>
              <a:ext cx="914400" cy="914400"/>
            </a:xfrm>
            <a:prstGeom prst="rect">
              <a:avLst/>
            </a:prstGeom>
          </p:spPr>
        </p:pic>
      </p:grpSp>
      <p:pic>
        <p:nvPicPr>
          <p:cNvPr id="12290" name="Picture 2" descr="29 Memorable Quotes From &amp;#39;Elf&amp;#39;">
            <a:extLst>
              <a:ext uri="{FF2B5EF4-FFF2-40B4-BE49-F238E27FC236}">
                <a16:creationId xmlns:a16="http://schemas.microsoft.com/office/drawing/2014/main" id="{51112DD2-C895-EC46-A4D6-0C8D17FD8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3" r="34876" b="52560"/>
          <a:stretch/>
        </p:blipFill>
        <p:spPr bwMode="auto">
          <a:xfrm>
            <a:off x="10358306" y="927342"/>
            <a:ext cx="1502409" cy="147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&quot;No&quot; Symbol 11">
            <a:extLst>
              <a:ext uri="{FF2B5EF4-FFF2-40B4-BE49-F238E27FC236}">
                <a16:creationId xmlns:a16="http://schemas.microsoft.com/office/drawing/2014/main" id="{F1E70CB0-7FF4-7C49-920C-D75A7850DD31}"/>
              </a:ext>
            </a:extLst>
          </p:cNvPr>
          <p:cNvSpPr/>
          <p:nvPr/>
        </p:nvSpPr>
        <p:spPr>
          <a:xfrm>
            <a:off x="10070314" y="662127"/>
            <a:ext cx="2049147" cy="2049147"/>
          </a:xfrm>
          <a:prstGeom prst="noSmoking">
            <a:avLst>
              <a:gd name="adj" fmla="val 403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55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E616-8301-CE4C-861F-244C5FBB7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968" y="699595"/>
            <a:ext cx="8551964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Multiple </a:t>
            </a:r>
            <a:r>
              <a:rPr lang="en-US" dirty="0">
                <a:solidFill>
                  <a:srgbClr val="00B0F0"/>
                </a:solidFill>
              </a:rPr>
              <a:t>if</a:t>
            </a:r>
            <a:r>
              <a:rPr lang="en-US" dirty="0"/>
              <a:t>’s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vs. </a:t>
            </a:r>
            <a:r>
              <a:rPr lang="en-US" dirty="0">
                <a:solidFill>
                  <a:srgbClr val="00B0F0"/>
                </a:solidFill>
              </a:rPr>
              <a:t>if </a:t>
            </a:r>
            <a:r>
              <a:rPr lang="en-US" dirty="0"/>
              <a:t>+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elif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2D2B1D-F53B-B84C-8B2D-80AB8E5C5177}"/>
              </a:ext>
            </a:extLst>
          </p:cNvPr>
          <p:cNvSpPr/>
          <p:nvPr/>
        </p:nvSpPr>
        <p:spPr>
          <a:xfrm rot="2700000">
            <a:off x="1885127" y="2117005"/>
            <a:ext cx="1025923" cy="1029401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7E2DD6-D7EF-294E-9B5E-0669ADDA08BE}"/>
              </a:ext>
            </a:extLst>
          </p:cNvPr>
          <p:cNvSpPr txBox="1"/>
          <p:nvPr/>
        </p:nvSpPr>
        <p:spPr>
          <a:xfrm>
            <a:off x="1645110" y="2432181"/>
            <a:ext cx="158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condition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552518-E90E-8A46-A142-F01E3236A3D1}"/>
              </a:ext>
            </a:extLst>
          </p:cNvPr>
          <p:cNvSpPr txBox="1"/>
          <p:nvPr/>
        </p:nvSpPr>
        <p:spPr>
          <a:xfrm>
            <a:off x="3489961" y="2989781"/>
            <a:ext cx="1891612" cy="36933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statements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2EA2159-824D-2D49-9E82-4C7240A1A0A6}"/>
              </a:ext>
            </a:extLst>
          </p:cNvPr>
          <p:cNvCxnSpPr>
            <a:cxnSpLocks/>
          </p:cNvCxnSpPr>
          <p:nvPr/>
        </p:nvCxnSpPr>
        <p:spPr>
          <a:xfrm>
            <a:off x="3030253" y="2616847"/>
            <a:ext cx="1423144" cy="358652"/>
          </a:xfrm>
          <a:prstGeom prst="bentConnector2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7F86FB5-87B3-5842-847A-12B656AE313D}"/>
              </a:ext>
            </a:extLst>
          </p:cNvPr>
          <p:cNvCxnSpPr>
            <a:cxnSpLocks/>
          </p:cNvCxnSpPr>
          <p:nvPr/>
        </p:nvCxnSpPr>
        <p:spPr>
          <a:xfrm>
            <a:off x="2398089" y="1520345"/>
            <a:ext cx="0" cy="38469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BEEEE5F-8CDF-5048-8F83-F3CDB82F4890}"/>
              </a:ext>
            </a:extLst>
          </p:cNvPr>
          <p:cNvCxnSpPr>
            <a:cxnSpLocks/>
          </p:cNvCxnSpPr>
          <p:nvPr/>
        </p:nvCxnSpPr>
        <p:spPr>
          <a:xfrm flipH="1">
            <a:off x="2395510" y="3317938"/>
            <a:ext cx="1" cy="62287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9" name="object 12">
            <a:extLst>
              <a:ext uri="{FF2B5EF4-FFF2-40B4-BE49-F238E27FC236}">
                <a16:creationId xmlns:a16="http://schemas.microsoft.com/office/drawing/2014/main" id="{FECEC483-DA95-7D49-8F86-D882FF7D6612}"/>
              </a:ext>
            </a:extLst>
          </p:cNvPr>
          <p:cNvSpPr/>
          <p:nvPr/>
        </p:nvSpPr>
        <p:spPr>
          <a:xfrm>
            <a:off x="10791238" y="2557413"/>
            <a:ext cx="412175" cy="3362102"/>
          </a:xfrm>
          <a:custGeom>
            <a:avLst/>
            <a:gdLst/>
            <a:ahLst/>
            <a:cxnLst/>
            <a:rect l="l" t="t" r="r" b="b"/>
            <a:pathLst>
              <a:path w="327659" h="2672715">
                <a:moveTo>
                  <a:pt x="0" y="2672286"/>
                </a:moveTo>
                <a:lnTo>
                  <a:pt x="40148" y="2671482"/>
                </a:lnTo>
                <a:lnTo>
                  <a:pt x="93472" y="2667559"/>
                </a:lnTo>
                <a:lnTo>
                  <a:pt x="135077" y="2660948"/>
                </a:lnTo>
                <a:lnTo>
                  <a:pt x="168091" y="1364139"/>
                </a:lnTo>
                <a:lnTo>
                  <a:pt x="169321" y="1360733"/>
                </a:lnTo>
                <a:lnTo>
                  <a:pt x="208076" y="1346001"/>
                </a:lnTo>
                <a:lnTo>
                  <a:pt x="252257" y="1339861"/>
                </a:lnTo>
                <a:lnTo>
                  <a:pt x="307406" y="1336534"/>
                </a:lnTo>
                <a:lnTo>
                  <a:pt x="327557" y="1336162"/>
                </a:lnTo>
                <a:lnTo>
                  <a:pt x="307939" y="1335927"/>
                </a:lnTo>
                <a:lnTo>
                  <a:pt x="252988" y="1332730"/>
                </a:lnTo>
                <a:lnTo>
                  <a:pt x="207921" y="1326376"/>
                </a:lnTo>
                <a:lnTo>
                  <a:pt x="168857" y="1310806"/>
                </a:lnTo>
                <a:lnTo>
                  <a:pt x="168091" y="27978"/>
                </a:lnTo>
                <a:lnTo>
                  <a:pt x="166860" y="24572"/>
                </a:lnTo>
                <a:lnTo>
                  <a:pt x="128105" y="9839"/>
                </a:lnTo>
                <a:lnTo>
                  <a:pt x="83924" y="3700"/>
                </a:lnTo>
                <a:lnTo>
                  <a:pt x="28776" y="372"/>
                </a:lnTo>
                <a:lnTo>
                  <a:pt x="8624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60" name="object 15">
            <a:extLst>
              <a:ext uri="{FF2B5EF4-FFF2-40B4-BE49-F238E27FC236}">
                <a16:creationId xmlns:a16="http://schemas.microsoft.com/office/drawing/2014/main" id="{C00452CF-8403-B34C-B018-BD5865938B18}"/>
              </a:ext>
            </a:extLst>
          </p:cNvPr>
          <p:cNvSpPr txBox="1"/>
          <p:nvPr/>
        </p:nvSpPr>
        <p:spPr>
          <a:xfrm>
            <a:off x="11461745" y="2606382"/>
            <a:ext cx="369332" cy="312246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vert270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ond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iti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ona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ct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34BE723-387C-6742-B5F3-6EAE702ABBA0}"/>
              </a:ext>
            </a:extLst>
          </p:cNvPr>
          <p:cNvSpPr txBox="1"/>
          <p:nvPr/>
        </p:nvSpPr>
        <p:spPr>
          <a:xfrm>
            <a:off x="3361201" y="2011528"/>
            <a:ext cx="99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A179B0-68C8-EE48-AD66-76C40879441D}"/>
              </a:ext>
            </a:extLst>
          </p:cNvPr>
          <p:cNvSpPr txBox="1"/>
          <p:nvPr/>
        </p:nvSpPr>
        <p:spPr>
          <a:xfrm>
            <a:off x="1145564" y="3394615"/>
            <a:ext cx="99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DA2C1DC-22D5-CB4A-9377-2DD54DA9DA3E}"/>
              </a:ext>
            </a:extLst>
          </p:cNvPr>
          <p:cNvSpPr txBox="1"/>
          <p:nvPr/>
        </p:nvSpPr>
        <p:spPr>
          <a:xfrm>
            <a:off x="974486" y="231399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if</a:t>
            </a:r>
          </a:p>
        </p:txBody>
      </p:sp>
      <p:sp>
        <p:nvSpPr>
          <p:cNvPr id="36" name="Bent Up Arrow 35">
            <a:extLst>
              <a:ext uri="{FF2B5EF4-FFF2-40B4-BE49-F238E27FC236}">
                <a16:creationId xmlns:a16="http://schemas.microsoft.com/office/drawing/2014/main" id="{9311A685-5A2C-824C-920B-00D13B703110}"/>
              </a:ext>
            </a:extLst>
          </p:cNvPr>
          <p:cNvSpPr/>
          <p:nvPr/>
        </p:nvSpPr>
        <p:spPr>
          <a:xfrm rot="16200000" flipH="1">
            <a:off x="3297008" y="2470126"/>
            <a:ext cx="266099" cy="2069095"/>
          </a:xfrm>
          <a:prstGeom prst="bentUpArrow">
            <a:avLst>
              <a:gd name="adj1" fmla="val 856"/>
              <a:gd name="adj2" fmla="val 9378"/>
              <a:gd name="adj3" fmla="val 1211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D40C70-4508-6745-B569-6A12F8102457}"/>
              </a:ext>
            </a:extLst>
          </p:cNvPr>
          <p:cNvSpPr/>
          <p:nvPr/>
        </p:nvSpPr>
        <p:spPr>
          <a:xfrm rot="2700000">
            <a:off x="1843776" y="4115660"/>
            <a:ext cx="1025923" cy="1029401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210D4D-3D5F-7D4C-8E24-BDDC99131512}"/>
              </a:ext>
            </a:extLst>
          </p:cNvPr>
          <p:cNvSpPr txBox="1"/>
          <p:nvPr/>
        </p:nvSpPr>
        <p:spPr>
          <a:xfrm>
            <a:off x="1538380" y="4445694"/>
            <a:ext cx="158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condition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DE45E2-865F-3243-80B0-0ED48447C977}"/>
              </a:ext>
            </a:extLst>
          </p:cNvPr>
          <p:cNvSpPr txBox="1"/>
          <p:nvPr/>
        </p:nvSpPr>
        <p:spPr>
          <a:xfrm>
            <a:off x="953870" y="423846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if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E85ECD-B99B-E040-8642-65435C189E5C}"/>
              </a:ext>
            </a:extLst>
          </p:cNvPr>
          <p:cNvSpPr txBox="1"/>
          <p:nvPr/>
        </p:nvSpPr>
        <p:spPr>
          <a:xfrm>
            <a:off x="3536210" y="4987694"/>
            <a:ext cx="1891612" cy="36933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statements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FCAE078E-4A80-CD43-A0B7-B11F5F4F5B15}"/>
              </a:ext>
            </a:extLst>
          </p:cNvPr>
          <p:cNvCxnSpPr>
            <a:cxnSpLocks/>
          </p:cNvCxnSpPr>
          <p:nvPr/>
        </p:nvCxnSpPr>
        <p:spPr>
          <a:xfrm>
            <a:off x="3076502" y="4614760"/>
            <a:ext cx="1423144" cy="358652"/>
          </a:xfrm>
          <a:prstGeom prst="bentConnector2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68DB328-DB2A-A745-A501-51D1EE4A0DE2}"/>
              </a:ext>
            </a:extLst>
          </p:cNvPr>
          <p:cNvSpPr txBox="1"/>
          <p:nvPr/>
        </p:nvSpPr>
        <p:spPr>
          <a:xfrm>
            <a:off x="3407450" y="4009441"/>
            <a:ext cx="99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49" name="Bent Up Arrow 48">
            <a:extLst>
              <a:ext uri="{FF2B5EF4-FFF2-40B4-BE49-F238E27FC236}">
                <a16:creationId xmlns:a16="http://schemas.microsoft.com/office/drawing/2014/main" id="{3AB16A33-AE76-2944-8F60-D931A1B5D5B4}"/>
              </a:ext>
            </a:extLst>
          </p:cNvPr>
          <p:cNvSpPr/>
          <p:nvPr/>
        </p:nvSpPr>
        <p:spPr>
          <a:xfrm rot="16200000" flipH="1">
            <a:off x="3313796" y="4438578"/>
            <a:ext cx="266099" cy="2128017"/>
          </a:xfrm>
          <a:prstGeom prst="bentUpArrow">
            <a:avLst>
              <a:gd name="adj1" fmla="val 856"/>
              <a:gd name="adj2" fmla="val 9378"/>
              <a:gd name="adj3" fmla="val 1211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D0F402B-0338-FD41-BB8C-1DEF0591E3A5}"/>
              </a:ext>
            </a:extLst>
          </p:cNvPr>
          <p:cNvCxnSpPr>
            <a:cxnSpLocks/>
          </p:cNvCxnSpPr>
          <p:nvPr/>
        </p:nvCxnSpPr>
        <p:spPr>
          <a:xfrm flipH="1">
            <a:off x="2346848" y="5357286"/>
            <a:ext cx="1" cy="62287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50D2B13-95D6-E942-B9EE-BFA48117FDDB}"/>
              </a:ext>
            </a:extLst>
          </p:cNvPr>
          <p:cNvSpPr txBox="1"/>
          <p:nvPr/>
        </p:nvSpPr>
        <p:spPr>
          <a:xfrm>
            <a:off x="1155826" y="5462213"/>
            <a:ext cx="99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9FF8556-6617-CD4A-A71A-ED4A17CD25F7}"/>
              </a:ext>
            </a:extLst>
          </p:cNvPr>
          <p:cNvSpPr/>
          <p:nvPr/>
        </p:nvSpPr>
        <p:spPr>
          <a:xfrm rot="2700000">
            <a:off x="6978148" y="1799293"/>
            <a:ext cx="1025923" cy="1029401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DE9F14E-593C-2047-B4E5-86AF88C2EE17}"/>
              </a:ext>
            </a:extLst>
          </p:cNvPr>
          <p:cNvSpPr txBox="1"/>
          <p:nvPr/>
        </p:nvSpPr>
        <p:spPr>
          <a:xfrm>
            <a:off x="6738131" y="2114469"/>
            <a:ext cx="158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condition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116057-5985-E341-B862-A439B762F289}"/>
              </a:ext>
            </a:extLst>
          </p:cNvPr>
          <p:cNvSpPr txBox="1"/>
          <p:nvPr/>
        </p:nvSpPr>
        <p:spPr>
          <a:xfrm>
            <a:off x="9169932" y="2672161"/>
            <a:ext cx="1449425" cy="36933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statements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8712B18E-F2A7-E141-BA82-79F02426ACA6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8123274" y="2299135"/>
            <a:ext cx="1771371" cy="373026"/>
          </a:xfrm>
          <a:prstGeom prst="bentConnector2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AC89D5F-69E2-9645-8802-920C2DA03EB2}"/>
              </a:ext>
            </a:extLst>
          </p:cNvPr>
          <p:cNvCxnSpPr>
            <a:cxnSpLocks/>
          </p:cNvCxnSpPr>
          <p:nvPr/>
        </p:nvCxnSpPr>
        <p:spPr>
          <a:xfrm>
            <a:off x="7491110" y="1202633"/>
            <a:ext cx="0" cy="38469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8C3794A-4076-9442-AF1B-9E62B44E139D}"/>
              </a:ext>
            </a:extLst>
          </p:cNvPr>
          <p:cNvCxnSpPr>
            <a:cxnSpLocks/>
          </p:cNvCxnSpPr>
          <p:nvPr/>
        </p:nvCxnSpPr>
        <p:spPr>
          <a:xfrm flipH="1">
            <a:off x="7488531" y="3000226"/>
            <a:ext cx="1" cy="62287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E7F22EC-158F-E443-B2EF-E1AC910B9983}"/>
              </a:ext>
            </a:extLst>
          </p:cNvPr>
          <p:cNvSpPr txBox="1"/>
          <p:nvPr/>
        </p:nvSpPr>
        <p:spPr>
          <a:xfrm>
            <a:off x="8454222" y="1693816"/>
            <a:ext cx="99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5CD6082-9478-A446-94D8-F21CFAC37040}"/>
              </a:ext>
            </a:extLst>
          </p:cNvPr>
          <p:cNvSpPr txBox="1"/>
          <p:nvPr/>
        </p:nvSpPr>
        <p:spPr>
          <a:xfrm>
            <a:off x="6238585" y="3076903"/>
            <a:ext cx="99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C658119-25E2-1049-8FEE-EA6D76B09D6F}"/>
              </a:ext>
            </a:extLst>
          </p:cNvPr>
          <p:cNvSpPr txBox="1"/>
          <p:nvPr/>
        </p:nvSpPr>
        <p:spPr>
          <a:xfrm>
            <a:off x="6067507" y="199628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if</a:t>
            </a:r>
          </a:p>
        </p:txBody>
      </p:sp>
      <p:sp>
        <p:nvSpPr>
          <p:cNvPr id="66" name="Bent Up Arrow 65">
            <a:extLst>
              <a:ext uri="{FF2B5EF4-FFF2-40B4-BE49-F238E27FC236}">
                <a16:creationId xmlns:a16="http://schemas.microsoft.com/office/drawing/2014/main" id="{14145DC8-AC44-FB4B-BCFE-6AD497365174}"/>
              </a:ext>
            </a:extLst>
          </p:cNvPr>
          <p:cNvSpPr/>
          <p:nvPr/>
        </p:nvSpPr>
        <p:spPr>
          <a:xfrm rot="16200000" flipH="1">
            <a:off x="7325017" y="3149291"/>
            <a:ext cx="2712471" cy="2495216"/>
          </a:xfrm>
          <a:prstGeom prst="bentUpArrow">
            <a:avLst>
              <a:gd name="adj1" fmla="val 856"/>
              <a:gd name="adj2" fmla="val 4516"/>
              <a:gd name="adj3" fmla="val 612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E731EC4-48DC-8A48-93D2-701F3697E59F}"/>
              </a:ext>
            </a:extLst>
          </p:cNvPr>
          <p:cNvSpPr/>
          <p:nvPr/>
        </p:nvSpPr>
        <p:spPr>
          <a:xfrm rot="2700000">
            <a:off x="6936797" y="3797948"/>
            <a:ext cx="1025923" cy="1029401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BCC5108-E7FB-8647-B738-7AD326C5AB49}"/>
              </a:ext>
            </a:extLst>
          </p:cNvPr>
          <p:cNvSpPr txBox="1"/>
          <p:nvPr/>
        </p:nvSpPr>
        <p:spPr>
          <a:xfrm>
            <a:off x="6631401" y="4127982"/>
            <a:ext cx="158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condition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787250C-057E-D545-94AA-721D38577832}"/>
              </a:ext>
            </a:extLst>
          </p:cNvPr>
          <p:cNvSpPr txBox="1"/>
          <p:nvPr/>
        </p:nvSpPr>
        <p:spPr>
          <a:xfrm>
            <a:off x="5898264" y="4011336"/>
            <a:ext cx="726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FFFF00"/>
                </a:solidFill>
              </a:rPr>
              <a:t>elif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72F69CF-5169-D548-81B7-DB8BBFC83D38}"/>
              </a:ext>
            </a:extLst>
          </p:cNvPr>
          <p:cNvSpPr txBox="1"/>
          <p:nvPr/>
        </p:nvSpPr>
        <p:spPr>
          <a:xfrm>
            <a:off x="8332259" y="4669982"/>
            <a:ext cx="1423143" cy="38184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statements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09BC4BD-EAE0-C64E-BEB9-55CA7359CF1E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8169523" y="4297048"/>
            <a:ext cx="874308" cy="372934"/>
          </a:xfrm>
          <a:prstGeom prst="bentConnector2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832C26C-7ED5-A640-874F-5C71C5B04A9B}"/>
              </a:ext>
            </a:extLst>
          </p:cNvPr>
          <p:cNvSpPr txBox="1"/>
          <p:nvPr/>
        </p:nvSpPr>
        <p:spPr>
          <a:xfrm>
            <a:off x="8500471" y="3691729"/>
            <a:ext cx="99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80" name="Bent Up Arrow 79">
            <a:extLst>
              <a:ext uri="{FF2B5EF4-FFF2-40B4-BE49-F238E27FC236}">
                <a16:creationId xmlns:a16="http://schemas.microsoft.com/office/drawing/2014/main" id="{ADA26FC5-A49D-6D45-A41C-9905A650F062}"/>
              </a:ext>
            </a:extLst>
          </p:cNvPr>
          <p:cNvSpPr/>
          <p:nvPr/>
        </p:nvSpPr>
        <p:spPr>
          <a:xfrm rot="16200000" flipH="1">
            <a:off x="8100988" y="4426696"/>
            <a:ext cx="317711" cy="1567970"/>
          </a:xfrm>
          <a:prstGeom prst="bentUpArrow">
            <a:avLst>
              <a:gd name="adj1" fmla="val 856"/>
              <a:gd name="adj2" fmla="val 9378"/>
              <a:gd name="adj3" fmla="val 1211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E797A36-ADEC-CA41-8054-ACB21E6D8D84}"/>
              </a:ext>
            </a:extLst>
          </p:cNvPr>
          <p:cNvCxnSpPr>
            <a:cxnSpLocks/>
          </p:cNvCxnSpPr>
          <p:nvPr/>
        </p:nvCxnSpPr>
        <p:spPr>
          <a:xfrm flipH="1">
            <a:off x="7439869" y="5039574"/>
            <a:ext cx="1" cy="62287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70714CB-D8A8-2C43-8BE7-039B24F269F2}"/>
              </a:ext>
            </a:extLst>
          </p:cNvPr>
          <p:cNvSpPr txBox="1"/>
          <p:nvPr/>
        </p:nvSpPr>
        <p:spPr>
          <a:xfrm>
            <a:off x="6248847" y="5144501"/>
            <a:ext cx="99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968363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E616-8301-CE4C-861F-244C5FBB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Choices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A1F5-2E35-6D45-AD1D-76EA7D492BEF}"/>
              </a:ext>
            </a:extLst>
          </p:cNvPr>
          <p:cNvSpPr txBox="1"/>
          <p:nvPr/>
        </p:nvSpPr>
        <p:spPr>
          <a:xfrm>
            <a:off x="6578603" y="5568118"/>
            <a:ext cx="1803400" cy="4001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75C6E8-B4F8-3A43-9514-9889DC5BA4EF}"/>
              </a:ext>
            </a:extLst>
          </p:cNvPr>
          <p:cNvSpPr txBox="1"/>
          <p:nvPr/>
        </p:nvSpPr>
        <p:spPr>
          <a:xfrm>
            <a:off x="6582331" y="1059049"/>
            <a:ext cx="1803400" cy="4001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2D2B1D-F53B-B84C-8B2D-80AB8E5C5177}"/>
              </a:ext>
            </a:extLst>
          </p:cNvPr>
          <p:cNvSpPr/>
          <p:nvPr/>
        </p:nvSpPr>
        <p:spPr>
          <a:xfrm rot="2700000">
            <a:off x="7020682" y="2119963"/>
            <a:ext cx="927255" cy="930398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7E2DD6-D7EF-294E-9B5E-0669ADDA08BE}"/>
              </a:ext>
            </a:extLst>
          </p:cNvPr>
          <p:cNvSpPr txBox="1"/>
          <p:nvPr/>
        </p:nvSpPr>
        <p:spPr>
          <a:xfrm>
            <a:off x="6727832" y="2357358"/>
            <a:ext cx="151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condition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552518-E90E-8A46-A142-F01E3236A3D1}"/>
              </a:ext>
            </a:extLst>
          </p:cNvPr>
          <p:cNvSpPr txBox="1"/>
          <p:nvPr/>
        </p:nvSpPr>
        <p:spPr>
          <a:xfrm>
            <a:off x="9425362" y="3469532"/>
            <a:ext cx="1442547" cy="4001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statements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2EA2159-824D-2D49-9E82-4C7240A1A0A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122758" y="2584948"/>
            <a:ext cx="2023878" cy="884584"/>
          </a:xfrm>
          <a:prstGeom prst="bentConnector2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7F86FB5-87B3-5842-847A-12B656AE313D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484031" y="1459159"/>
            <a:ext cx="0" cy="47178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BEEEE5F-8CDF-5048-8F83-F3CDB82F4890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7480303" y="4949120"/>
            <a:ext cx="3728" cy="61899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EDBB97-73DB-8340-A26B-F8D3DF4ADFF3}"/>
              </a:ext>
            </a:extLst>
          </p:cNvPr>
          <p:cNvCxnSpPr>
            <a:cxnSpLocks/>
          </p:cNvCxnSpPr>
          <p:nvPr/>
        </p:nvCxnSpPr>
        <p:spPr>
          <a:xfrm>
            <a:off x="7461254" y="6029783"/>
            <a:ext cx="0" cy="48531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9" name="object 12">
            <a:extLst>
              <a:ext uri="{FF2B5EF4-FFF2-40B4-BE49-F238E27FC236}">
                <a16:creationId xmlns:a16="http://schemas.microsoft.com/office/drawing/2014/main" id="{FECEC483-DA95-7D49-8F86-D882FF7D6612}"/>
              </a:ext>
            </a:extLst>
          </p:cNvPr>
          <p:cNvSpPr/>
          <p:nvPr/>
        </p:nvSpPr>
        <p:spPr>
          <a:xfrm>
            <a:off x="10791238" y="2557413"/>
            <a:ext cx="412175" cy="3362102"/>
          </a:xfrm>
          <a:custGeom>
            <a:avLst/>
            <a:gdLst/>
            <a:ahLst/>
            <a:cxnLst/>
            <a:rect l="l" t="t" r="r" b="b"/>
            <a:pathLst>
              <a:path w="327659" h="2672715">
                <a:moveTo>
                  <a:pt x="0" y="2672286"/>
                </a:moveTo>
                <a:lnTo>
                  <a:pt x="40148" y="2671482"/>
                </a:lnTo>
                <a:lnTo>
                  <a:pt x="93472" y="2667559"/>
                </a:lnTo>
                <a:lnTo>
                  <a:pt x="135077" y="2660948"/>
                </a:lnTo>
                <a:lnTo>
                  <a:pt x="168091" y="1364139"/>
                </a:lnTo>
                <a:lnTo>
                  <a:pt x="169321" y="1360733"/>
                </a:lnTo>
                <a:lnTo>
                  <a:pt x="208076" y="1346001"/>
                </a:lnTo>
                <a:lnTo>
                  <a:pt x="252257" y="1339861"/>
                </a:lnTo>
                <a:lnTo>
                  <a:pt x="307406" y="1336534"/>
                </a:lnTo>
                <a:lnTo>
                  <a:pt x="327557" y="1336162"/>
                </a:lnTo>
                <a:lnTo>
                  <a:pt x="307939" y="1335927"/>
                </a:lnTo>
                <a:lnTo>
                  <a:pt x="252988" y="1332730"/>
                </a:lnTo>
                <a:lnTo>
                  <a:pt x="207921" y="1326376"/>
                </a:lnTo>
                <a:lnTo>
                  <a:pt x="168857" y="1310806"/>
                </a:lnTo>
                <a:lnTo>
                  <a:pt x="168091" y="27978"/>
                </a:lnTo>
                <a:lnTo>
                  <a:pt x="166860" y="24572"/>
                </a:lnTo>
                <a:lnTo>
                  <a:pt x="128105" y="9839"/>
                </a:lnTo>
                <a:lnTo>
                  <a:pt x="83924" y="3700"/>
                </a:lnTo>
                <a:lnTo>
                  <a:pt x="28776" y="372"/>
                </a:lnTo>
                <a:lnTo>
                  <a:pt x="8624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60" name="object 15">
            <a:extLst>
              <a:ext uri="{FF2B5EF4-FFF2-40B4-BE49-F238E27FC236}">
                <a16:creationId xmlns:a16="http://schemas.microsoft.com/office/drawing/2014/main" id="{C00452CF-8403-B34C-B018-BD5865938B18}"/>
              </a:ext>
            </a:extLst>
          </p:cNvPr>
          <p:cNvSpPr txBox="1"/>
          <p:nvPr/>
        </p:nvSpPr>
        <p:spPr>
          <a:xfrm>
            <a:off x="11461745" y="2606382"/>
            <a:ext cx="369332" cy="312246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vert270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ond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iti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ona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ct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D06DEEF-8C68-0A4F-AD49-A1FF4F10B20D}"/>
              </a:ext>
            </a:extLst>
          </p:cNvPr>
          <p:cNvCxnSpPr>
            <a:cxnSpLocks/>
          </p:cNvCxnSpPr>
          <p:nvPr/>
        </p:nvCxnSpPr>
        <p:spPr>
          <a:xfrm>
            <a:off x="7484031" y="580905"/>
            <a:ext cx="0" cy="44805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34BE723-387C-6742-B5F3-6EAE702ABBA0}"/>
              </a:ext>
            </a:extLst>
          </p:cNvPr>
          <p:cNvSpPr txBox="1"/>
          <p:nvPr/>
        </p:nvSpPr>
        <p:spPr>
          <a:xfrm>
            <a:off x="8381090" y="2006072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A179B0-68C8-EE48-AD66-76C40879441D}"/>
              </a:ext>
            </a:extLst>
          </p:cNvPr>
          <p:cNvSpPr txBox="1"/>
          <p:nvPr/>
        </p:nvSpPr>
        <p:spPr>
          <a:xfrm>
            <a:off x="6427106" y="4949120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False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4792DBB-C7F4-5743-B03B-0F7BF2B57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039" y="2584948"/>
            <a:ext cx="2854780" cy="285478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AFD1883-03BE-0E4E-A79C-2FA0736FB9FB}"/>
              </a:ext>
            </a:extLst>
          </p:cNvPr>
          <p:cNvSpPr/>
          <p:nvPr/>
        </p:nvSpPr>
        <p:spPr>
          <a:xfrm rot="2700000">
            <a:off x="7020684" y="3874783"/>
            <a:ext cx="927255" cy="930398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C64F92-E500-CA44-A5AA-4FF9A89296E0}"/>
              </a:ext>
            </a:extLst>
          </p:cNvPr>
          <p:cNvSpPr txBox="1"/>
          <p:nvPr/>
        </p:nvSpPr>
        <p:spPr>
          <a:xfrm>
            <a:off x="6727834" y="4112178"/>
            <a:ext cx="151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condition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7F2F19-8B21-094B-8BB6-AA3539788C3A}"/>
              </a:ext>
            </a:extLst>
          </p:cNvPr>
          <p:cNvCxnSpPr>
            <a:cxnSpLocks/>
          </p:cNvCxnSpPr>
          <p:nvPr/>
        </p:nvCxnSpPr>
        <p:spPr>
          <a:xfrm>
            <a:off x="7480307" y="3241942"/>
            <a:ext cx="0" cy="45401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66FF104-D7EF-3740-BD73-6B31436D7E82}"/>
              </a:ext>
            </a:extLst>
          </p:cNvPr>
          <p:cNvSpPr txBox="1"/>
          <p:nvPr/>
        </p:nvSpPr>
        <p:spPr>
          <a:xfrm>
            <a:off x="6347922" y="3234296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A72731-2BD0-0942-ABFA-9F3F5E0F4D5D}"/>
              </a:ext>
            </a:extLst>
          </p:cNvPr>
          <p:cNvSpPr txBox="1"/>
          <p:nvPr/>
        </p:nvSpPr>
        <p:spPr>
          <a:xfrm>
            <a:off x="6267365" y="216453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if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5EFCCB-D282-5C40-A3AC-A0076C29C3A6}"/>
              </a:ext>
            </a:extLst>
          </p:cNvPr>
          <p:cNvSpPr txBox="1"/>
          <p:nvPr/>
        </p:nvSpPr>
        <p:spPr>
          <a:xfrm>
            <a:off x="5585126" y="5410785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else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7275DD8-4DCD-D04B-9525-298933C36840}"/>
              </a:ext>
            </a:extLst>
          </p:cNvPr>
          <p:cNvSpPr txBox="1"/>
          <p:nvPr/>
        </p:nvSpPr>
        <p:spPr>
          <a:xfrm>
            <a:off x="8093708" y="4800842"/>
            <a:ext cx="1442547" cy="4001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49" name="Bent Up Arrow 48">
            <a:extLst>
              <a:ext uri="{FF2B5EF4-FFF2-40B4-BE49-F238E27FC236}">
                <a16:creationId xmlns:a16="http://schemas.microsoft.com/office/drawing/2014/main" id="{CD76A2C7-E438-DF4B-81AB-E1335DAD5F01}"/>
              </a:ext>
            </a:extLst>
          </p:cNvPr>
          <p:cNvSpPr/>
          <p:nvPr/>
        </p:nvSpPr>
        <p:spPr>
          <a:xfrm rot="16200000" flipH="1">
            <a:off x="7379969" y="3938607"/>
            <a:ext cx="2870025" cy="2740168"/>
          </a:xfrm>
          <a:prstGeom prst="bentUpArrow">
            <a:avLst>
              <a:gd name="adj1" fmla="val 856"/>
              <a:gd name="adj2" fmla="val 4534"/>
              <a:gd name="adj3" fmla="val 4575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1BC160A3-B636-414F-AB67-E1802B7BB96D}"/>
              </a:ext>
            </a:extLst>
          </p:cNvPr>
          <p:cNvCxnSpPr>
            <a:cxnSpLocks/>
          </p:cNvCxnSpPr>
          <p:nvPr/>
        </p:nvCxnSpPr>
        <p:spPr>
          <a:xfrm>
            <a:off x="8118703" y="4336962"/>
            <a:ext cx="713585" cy="463359"/>
          </a:xfrm>
          <a:prstGeom prst="bentConnector2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4BDF6E8-A21C-4E4D-AAA0-073539E5B908}"/>
              </a:ext>
            </a:extLst>
          </p:cNvPr>
          <p:cNvSpPr txBox="1"/>
          <p:nvPr/>
        </p:nvSpPr>
        <p:spPr>
          <a:xfrm>
            <a:off x="8067694" y="3852488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8266BB9-F9B7-AB49-A09C-B35F6C619189}"/>
              </a:ext>
            </a:extLst>
          </p:cNvPr>
          <p:cNvSpPr txBox="1"/>
          <p:nvPr/>
        </p:nvSpPr>
        <p:spPr>
          <a:xfrm>
            <a:off x="5963247" y="3902501"/>
            <a:ext cx="726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FFFF00"/>
                </a:solidFill>
              </a:rPr>
              <a:t>elif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68" name="Bent Up Arrow 67">
            <a:extLst>
              <a:ext uri="{FF2B5EF4-FFF2-40B4-BE49-F238E27FC236}">
                <a16:creationId xmlns:a16="http://schemas.microsoft.com/office/drawing/2014/main" id="{AADBD4B3-82BF-3C43-B75F-F9753B00CB46}"/>
              </a:ext>
            </a:extLst>
          </p:cNvPr>
          <p:cNvSpPr/>
          <p:nvPr/>
        </p:nvSpPr>
        <p:spPr>
          <a:xfrm rot="16200000" flipH="1">
            <a:off x="7501897" y="5183088"/>
            <a:ext cx="1313561" cy="1349291"/>
          </a:xfrm>
          <a:prstGeom prst="bentUpArrow">
            <a:avLst>
              <a:gd name="adj1" fmla="val 2246"/>
              <a:gd name="adj2" fmla="val 5924"/>
              <a:gd name="adj3" fmla="val 805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0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82D04E9-D6D9-8EB4-B140-06BDD4A2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1295" y="500058"/>
            <a:ext cx="6215063" cy="621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007380-B60A-8AD9-A36D-2736381894B3}"/>
              </a:ext>
            </a:extLst>
          </p:cNvPr>
          <p:cNvSpPr txBox="1"/>
          <p:nvPr/>
        </p:nvSpPr>
        <p:spPr>
          <a:xfrm>
            <a:off x="4551353" y="4799384"/>
            <a:ext cx="1803400" cy="36933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C130F6-4B3D-1F5B-A4F0-326AA6E061E1}"/>
              </a:ext>
            </a:extLst>
          </p:cNvPr>
          <p:cNvSpPr/>
          <p:nvPr/>
        </p:nvSpPr>
        <p:spPr>
          <a:xfrm rot="2700000">
            <a:off x="4993428" y="2952704"/>
            <a:ext cx="927255" cy="930398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C1688F-174C-3EAA-3527-AA21452E75FE}"/>
              </a:ext>
            </a:extLst>
          </p:cNvPr>
          <p:cNvSpPr txBox="1"/>
          <p:nvPr/>
        </p:nvSpPr>
        <p:spPr>
          <a:xfrm>
            <a:off x="4700578" y="3190099"/>
            <a:ext cx="151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condition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35813-E424-692D-193E-2D6018AB2104}"/>
              </a:ext>
            </a:extLst>
          </p:cNvPr>
          <p:cNvSpPr txBox="1"/>
          <p:nvPr/>
        </p:nvSpPr>
        <p:spPr>
          <a:xfrm>
            <a:off x="6610510" y="4242983"/>
            <a:ext cx="1442547" cy="36933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statements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41C2348C-0424-80D9-7551-339FA73AC7B1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6212976" y="3390154"/>
            <a:ext cx="1118808" cy="852829"/>
          </a:xfrm>
          <a:prstGeom prst="bentConnector2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4E69C8-2D08-D484-0AF9-43F959BFE905}"/>
              </a:ext>
            </a:extLst>
          </p:cNvPr>
          <p:cNvCxnSpPr>
            <a:cxnSpLocks/>
          </p:cNvCxnSpPr>
          <p:nvPr/>
        </p:nvCxnSpPr>
        <p:spPr>
          <a:xfrm>
            <a:off x="5456777" y="2291900"/>
            <a:ext cx="0" cy="47178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A54232-61C7-B8AC-F57F-E84255454F23}"/>
              </a:ext>
            </a:extLst>
          </p:cNvPr>
          <p:cNvCxnSpPr>
            <a:cxnSpLocks/>
          </p:cNvCxnSpPr>
          <p:nvPr/>
        </p:nvCxnSpPr>
        <p:spPr>
          <a:xfrm>
            <a:off x="5480160" y="5223822"/>
            <a:ext cx="0" cy="61943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F0F54CF-FD91-2FB9-8A39-6BBEC3EC1FA4}"/>
              </a:ext>
            </a:extLst>
          </p:cNvPr>
          <p:cNvSpPr txBox="1"/>
          <p:nvPr/>
        </p:nvSpPr>
        <p:spPr>
          <a:xfrm>
            <a:off x="6353836" y="2838813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True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57AE00-37F7-1C4F-07E0-DB6ABF1533AF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453053" y="4074683"/>
            <a:ext cx="0" cy="72470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5BA4115-7904-6647-B545-0D04217C8D35}"/>
              </a:ext>
            </a:extLst>
          </p:cNvPr>
          <p:cNvSpPr txBox="1"/>
          <p:nvPr/>
        </p:nvSpPr>
        <p:spPr>
          <a:xfrm>
            <a:off x="4320668" y="4067037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23" name="Bent Up Arrow 22">
            <a:extLst>
              <a:ext uri="{FF2B5EF4-FFF2-40B4-BE49-F238E27FC236}">
                <a16:creationId xmlns:a16="http://schemas.microsoft.com/office/drawing/2014/main" id="{D69CAB80-5369-7186-170D-0C5854BC73D4}"/>
              </a:ext>
            </a:extLst>
          </p:cNvPr>
          <p:cNvSpPr/>
          <p:nvPr/>
        </p:nvSpPr>
        <p:spPr>
          <a:xfrm rot="16200000" flipH="1">
            <a:off x="5943219" y="4243367"/>
            <a:ext cx="964156" cy="1890269"/>
          </a:xfrm>
          <a:prstGeom prst="bentUpArrow">
            <a:avLst>
              <a:gd name="adj1" fmla="val 856"/>
              <a:gd name="adj2" fmla="val 4534"/>
              <a:gd name="adj3" fmla="val 4575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1F740A-6A45-091E-2C5F-00412D51B5AC}"/>
              </a:ext>
            </a:extLst>
          </p:cNvPr>
          <p:cNvSpPr/>
          <p:nvPr/>
        </p:nvSpPr>
        <p:spPr>
          <a:xfrm rot="2700000">
            <a:off x="8803203" y="2232207"/>
            <a:ext cx="1025923" cy="1029401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F0F5A2-54C0-35F7-C223-63D71DA7500D}"/>
              </a:ext>
            </a:extLst>
          </p:cNvPr>
          <p:cNvSpPr txBox="1"/>
          <p:nvPr/>
        </p:nvSpPr>
        <p:spPr>
          <a:xfrm>
            <a:off x="8563186" y="2547383"/>
            <a:ext cx="158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condition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258E0A-D52B-4E9E-9E74-078BAB890C7A}"/>
              </a:ext>
            </a:extLst>
          </p:cNvPr>
          <p:cNvSpPr txBox="1"/>
          <p:nvPr/>
        </p:nvSpPr>
        <p:spPr>
          <a:xfrm>
            <a:off x="9862466" y="3076747"/>
            <a:ext cx="1891612" cy="36933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statements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31960347-4F68-25EE-4678-936B7A510F5D}"/>
              </a:ext>
            </a:extLst>
          </p:cNvPr>
          <p:cNvCxnSpPr>
            <a:cxnSpLocks/>
          </p:cNvCxnSpPr>
          <p:nvPr/>
        </p:nvCxnSpPr>
        <p:spPr>
          <a:xfrm>
            <a:off x="9948329" y="2732049"/>
            <a:ext cx="1423144" cy="358652"/>
          </a:xfrm>
          <a:prstGeom prst="bentConnector2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F4765F-AD86-8D1A-3854-FE10B5E08483}"/>
              </a:ext>
            </a:extLst>
          </p:cNvPr>
          <p:cNvCxnSpPr>
            <a:cxnSpLocks/>
          </p:cNvCxnSpPr>
          <p:nvPr/>
        </p:nvCxnSpPr>
        <p:spPr>
          <a:xfrm>
            <a:off x="9316165" y="1635547"/>
            <a:ext cx="0" cy="38469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497F08A-FCD6-ADF1-0234-7704612B8F84}"/>
              </a:ext>
            </a:extLst>
          </p:cNvPr>
          <p:cNvCxnSpPr>
            <a:cxnSpLocks/>
          </p:cNvCxnSpPr>
          <p:nvPr/>
        </p:nvCxnSpPr>
        <p:spPr>
          <a:xfrm flipH="1">
            <a:off x="9313586" y="3433140"/>
            <a:ext cx="1" cy="62287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1B064E0-7152-78B6-7682-FB265A03D868}"/>
              </a:ext>
            </a:extLst>
          </p:cNvPr>
          <p:cNvSpPr txBox="1"/>
          <p:nvPr/>
        </p:nvSpPr>
        <p:spPr>
          <a:xfrm>
            <a:off x="10279277" y="2126730"/>
            <a:ext cx="99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DC04C3-CBDF-E616-EA6C-5AAC6A4EAC5A}"/>
              </a:ext>
            </a:extLst>
          </p:cNvPr>
          <p:cNvSpPr txBox="1"/>
          <p:nvPr/>
        </p:nvSpPr>
        <p:spPr>
          <a:xfrm>
            <a:off x="8063640" y="3509817"/>
            <a:ext cx="99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37" name="Bent Up Arrow 36">
            <a:extLst>
              <a:ext uri="{FF2B5EF4-FFF2-40B4-BE49-F238E27FC236}">
                <a16:creationId xmlns:a16="http://schemas.microsoft.com/office/drawing/2014/main" id="{2460A875-8453-D856-11A5-FE34F008347A}"/>
              </a:ext>
            </a:extLst>
          </p:cNvPr>
          <p:cNvSpPr/>
          <p:nvPr/>
        </p:nvSpPr>
        <p:spPr>
          <a:xfrm rot="16200000" flipH="1">
            <a:off x="10215084" y="2585328"/>
            <a:ext cx="266099" cy="2069095"/>
          </a:xfrm>
          <a:prstGeom prst="bentUpArrow">
            <a:avLst>
              <a:gd name="adj1" fmla="val 856"/>
              <a:gd name="adj2" fmla="val 9378"/>
              <a:gd name="adj3" fmla="val 1211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0900B4-AD32-5F2C-5CD3-ADF0C707C80E}"/>
              </a:ext>
            </a:extLst>
          </p:cNvPr>
          <p:cNvSpPr/>
          <p:nvPr/>
        </p:nvSpPr>
        <p:spPr>
          <a:xfrm rot="2700000">
            <a:off x="8761852" y="4230862"/>
            <a:ext cx="1025923" cy="1029401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CF467A-5EBF-5288-959C-0E64A95AABC2}"/>
              </a:ext>
            </a:extLst>
          </p:cNvPr>
          <p:cNvSpPr txBox="1"/>
          <p:nvPr/>
        </p:nvSpPr>
        <p:spPr>
          <a:xfrm>
            <a:off x="8456456" y="4560896"/>
            <a:ext cx="158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condition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92BBD8-F3C8-1EC4-3D38-BE6AF6960637}"/>
              </a:ext>
            </a:extLst>
          </p:cNvPr>
          <p:cNvSpPr txBox="1"/>
          <p:nvPr/>
        </p:nvSpPr>
        <p:spPr>
          <a:xfrm>
            <a:off x="9862466" y="5102904"/>
            <a:ext cx="1891612" cy="36933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statements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9DBCA0CA-90B5-B046-1BB4-44C925146E23}"/>
              </a:ext>
            </a:extLst>
          </p:cNvPr>
          <p:cNvCxnSpPr>
            <a:cxnSpLocks/>
          </p:cNvCxnSpPr>
          <p:nvPr/>
        </p:nvCxnSpPr>
        <p:spPr>
          <a:xfrm>
            <a:off x="9994578" y="4729962"/>
            <a:ext cx="1423144" cy="358652"/>
          </a:xfrm>
          <a:prstGeom prst="bentConnector2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1D34E15-AD0A-50CC-0586-B413636A1585}"/>
              </a:ext>
            </a:extLst>
          </p:cNvPr>
          <p:cNvSpPr txBox="1"/>
          <p:nvPr/>
        </p:nvSpPr>
        <p:spPr>
          <a:xfrm>
            <a:off x="10325526" y="4124643"/>
            <a:ext cx="99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44" name="Bent Up Arrow 43">
            <a:extLst>
              <a:ext uri="{FF2B5EF4-FFF2-40B4-BE49-F238E27FC236}">
                <a16:creationId xmlns:a16="http://schemas.microsoft.com/office/drawing/2014/main" id="{ADD74527-B83C-003A-3BDA-4D5460456562}"/>
              </a:ext>
            </a:extLst>
          </p:cNvPr>
          <p:cNvSpPr/>
          <p:nvPr/>
        </p:nvSpPr>
        <p:spPr>
          <a:xfrm rot="16200000" flipH="1">
            <a:off x="10231872" y="4553780"/>
            <a:ext cx="266099" cy="2128017"/>
          </a:xfrm>
          <a:prstGeom prst="bentUpArrow">
            <a:avLst>
              <a:gd name="adj1" fmla="val 856"/>
              <a:gd name="adj2" fmla="val 9378"/>
              <a:gd name="adj3" fmla="val 1211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4E539B4-58D2-E05D-B5C0-A1A2634618D8}"/>
              </a:ext>
            </a:extLst>
          </p:cNvPr>
          <p:cNvCxnSpPr>
            <a:cxnSpLocks/>
          </p:cNvCxnSpPr>
          <p:nvPr/>
        </p:nvCxnSpPr>
        <p:spPr>
          <a:xfrm flipH="1">
            <a:off x="9264924" y="5472488"/>
            <a:ext cx="1" cy="62287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8AED944-44FA-DB25-A23D-272F87E87372}"/>
              </a:ext>
            </a:extLst>
          </p:cNvPr>
          <p:cNvSpPr txBox="1"/>
          <p:nvPr/>
        </p:nvSpPr>
        <p:spPr>
          <a:xfrm>
            <a:off x="8073902" y="5577415"/>
            <a:ext cx="99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E873830-5845-ACFE-393B-159ABD0FF65E}"/>
              </a:ext>
            </a:extLst>
          </p:cNvPr>
          <p:cNvSpPr/>
          <p:nvPr/>
        </p:nvSpPr>
        <p:spPr>
          <a:xfrm rot="2700000">
            <a:off x="957794" y="2403998"/>
            <a:ext cx="1025923" cy="1029401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4B5368-EA52-4520-B281-59C58813724F}"/>
              </a:ext>
            </a:extLst>
          </p:cNvPr>
          <p:cNvSpPr txBox="1"/>
          <p:nvPr/>
        </p:nvSpPr>
        <p:spPr>
          <a:xfrm>
            <a:off x="717777" y="2719174"/>
            <a:ext cx="158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condition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119B64-9559-F9FF-57DD-6BC1CF1F91CF}"/>
              </a:ext>
            </a:extLst>
          </p:cNvPr>
          <p:cNvSpPr txBox="1"/>
          <p:nvPr/>
        </p:nvSpPr>
        <p:spPr>
          <a:xfrm>
            <a:off x="3122685" y="3233237"/>
            <a:ext cx="1449425" cy="36933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statements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EB479AC-BDA4-9BBA-7CEC-04E487324888}"/>
              </a:ext>
            </a:extLst>
          </p:cNvPr>
          <p:cNvCxnSpPr>
            <a:cxnSpLocks/>
            <a:stCxn id="48" idx="3"/>
            <a:endCxn id="49" idx="0"/>
          </p:cNvCxnSpPr>
          <p:nvPr/>
        </p:nvCxnSpPr>
        <p:spPr>
          <a:xfrm>
            <a:off x="2304153" y="2903840"/>
            <a:ext cx="1543245" cy="329397"/>
          </a:xfrm>
          <a:prstGeom prst="bentConnector2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FD36BD3-4C7A-5F40-7673-B62C5CD29CED}"/>
              </a:ext>
            </a:extLst>
          </p:cNvPr>
          <p:cNvCxnSpPr>
            <a:cxnSpLocks/>
          </p:cNvCxnSpPr>
          <p:nvPr/>
        </p:nvCxnSpPr>
        <p:spPr>
          <a:xfrm>
            <a:off x="1470756" y="1807338"/>
            <a:ext cx="0" cy="38469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9B679E3-A922-B573-8DFD-78B9F882025F}"/>
              </a:ext>
            </a:extLst>
          </p:cNvPr>
          <p:cNvCxnSpPr>
            <a:cxnSpLocks/>
          </p:cNvCxnSpPr>
          <p:nvPr/>
        </p:nvCxnSpPr>
        <p:spPr>
          <a:xfrm flipH="1">
            <a:off x="1468177" y="3604931"/>
            <a:ext cx="1" cy="62287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9ABF7DC-0CCB-D916-7A88-6570B12CAF29}"/>
              </a:ext>
            </a:extLst>
          </p:cNvPr>
          <p:cNvSpPr txBox="1"/>
          <p:nvPr/>
        </p:nvSpPr>
        <p:spPr>
          <a:xfrm>
            <a:off x="2433868" y="2298521"/>
            <a:ext cx="99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2671EA2-71A2-BE58-18C9-462AB6A175F3}"/>
              </a:ext>
            </a:extLst>
          </p:cNvPr>
          <p:cNvSpPr txBox="1"/>
          <p:nvPr/>
        </p:nvSpPr>
        <p:spPr>
          <a:xfrm>
            <a:off x="218231" y="3681608"/>
            <a:ext cx="99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56" name="Bent Up Arrow 55">
            <a:extLst>
              <a:ext uri="{FF2B5EF4-FFF2-40B4-BE49-F238E27FC236}">
                <a16:creationId xmlns:a16="http://schemas.microsoft.com/office/drawing/2014/main" id="{C43D09E4-8F7A-622D-F74E-F593A6380ADB}"/>
              </a:ext>
            </a:extLst>
          </p:cNvPr>
          <p:cNvSpPr/>
          <p:nvPr/>
        </p:nvSpPr>
        <p:spPr>
          <a:xfrm rot="16200000" flipH="1">
            <a:off x="1304663" y="3753996"/>
            <a:ext cx="2712471" cy="2495216"/>
          </a:xfrm>
          <a:prstGeom prst="bentUpArrow">
            <a:avLst>
              <a:gd name="adj1" fmla="val 856"/>
              <a:gd name="adj2" fmla="val 4516"/>
              <a:gd name="adj3" fmla="val 612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B232F8A-A12A-6BBB-1CA3-9D353F0DEFD3}"/>
              </a:ext>
            </a:extLst>
          </p:cNvPr>
          <p:cNvSpPr/>
          <p:nvPr/>
        </p:nvSpPr>
        <p:spPr>
          <a:xfrm rot="2700000">
            <a:off x="916443" y="4402653"/>
            <a:ext cx="1025923" cy="1029401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D87952-65BA-DF35-0AFA-065D6965F814}"/>
              </a:ext>
            </a:extLst>
          </p:cNvPr>
          <p:cNvSpPr txBox="1"/>
          <p:nvPr/>
        </p:nvSpPr>
        <p:spPr>
          <a:xfrm>
            <a:off x="611047" y="4732687"/>
            <a:ext cx="158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condition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E95A84-B3D7-B216-09C7-B73E577AA635}"/>
              </a:ext>
            </a:extLst>
          </p:cNvPr>
          <p:cNvSpPr txBox="1"/>
          <p:nvPr/>
        </p:nvSpPr>
        <p:spPr>
          <a:xfrm>
            <a:off x="2311905" y="5274687"/>
            <a:ext cx="1423143" cy="38184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statements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DD8236A-091A-FDE2-C8BF-2F99946CFD6A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2149169" y="4901753"/>
            <a:ext cx="874308" cy="372934"/>
          </a:xfrm>
          <a:prstGeom prst="bentConnector2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ADE5A50-0C63-979B-4713-E009F5B387B2}"/>
              </a:ext>
            </a:extLst>
          </p:cNvPr>
          <p:cNvSpPr txBox="1"/>
          <p:nvPr/>
        </p:nvSpPr>
        <p:spPr>
          <a:xfrm>
            <a:off x="2480117" y="4296434"/>
            <a:ext cx="99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63" name="Bent Up Arrow 62">
            <a:extLst>
              <a:ext uri="{FF2B5EF4-FFF2-40B4-BE49-F238E27FC236}">
                <a16:creationId xmlns:a16="http://schemas.microsoft.com/office/drawing/2014/main" id="{149A33BB-882E-DF60-19F7-E0277B3277BC}"/>
              </a:ext>
            </a:extLst>
          </p:cNvPr>
          <p:cNvSpPr/>
          <p:nvPr/>
        </p:nvSpPr>
        <p:spPr>
          <a:xfrm rot="16200000" flipH="1">
            <a:off x="2080634" y="5031401"/>
            <a:ext cx="317711" cy="1567970"/>
          </a:xfrm>
          <a:prstGeom prst="bentUpArrow">
            <a:avLst>
              <a:gd name="adj1" fmla="val 856"/>
              <a:gd name="adj2" fmla="val 9378"/>
              <a:gd name="adj3" fmla="val 1211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16F889-7384-8C51-35C8-A73FCD01E07B}"/>
              </a:ext>
            </a:extLst>
          </p:cNvPr>
          <p:cNvCxnSpPr>
            <a:cxnSpLocks/>
          </p:cNvCxnSpPr>
          <p:nvPr/>
        </p:nvCxnSpPr>
        <p:spPr>
          <a:xfrm flipH="1">
            <a:off x="1419515" y="5644279"/>
            <a:ext cx="1" cy="62287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EDB5853-AB49-C353-AD4D-89F04AA098C1}"/>
              </a:ext>
            </a:extLst>
          </p:cNvPr>
          <p:cNvSpPr txBox="1"/>
          <p:nvPr/>
        </p:nvSpPr>
        <p:spPr>
          <a:xfrm>
            <a:off x="228493" y="5749206"/>
            <a:ext cx="99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FE34A6A-F230-0552-E9AF-48544921D47B}"/>
              </a:ext>
            </a:extLst>
          </p:cNvPr>
          <p:cNvSpPr txBox="1"/>
          <p:nvPr/>
        </p:nvSpPr>
        <p:spPr>
          <a:xfrm>
            <a:off x="451900" y="1343863"/>
            <a:ext cx="2880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accent6"/>
                </a:solidFill>
              </a:rPr>
              <a:t>Logic Structure 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2F8057-0FB1-CCDE-77B5-CF9AB5E152B9}"/>
              </a:ext>
            </a:extLst>
          </p:cNvPr>
          <p:cNvSpPr txBox="1"/>
          <p:nvPr/>
        </p:nvSpPr>
        <p:spPr>
          <a:xfrm>
            <a:off x="4422424" y="1596007"/>
            <a:ext cx="2855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accent6"/>
                </a:solidFill>
              </a:rPr>
              <a:t>Logic Structure B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91F1A-24C4-849B-F61E-88BF0A429EDF}"/>
              </a:ext>
            </a:extLst>
          </p:cNvPr>
          <p:cNvSpPr txBox="1"/>
          <p:nvPr/>
        </p:nvSpPr>
        <p:spPr>
          <a:xfrm>
            <a:off x="8548146" y="1034444"/>
            <a:ext cx="2872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accent6"/>
                </a:solidFill>
              </a:rPr>
              <a:t>Logic Structure C</a:t>
            </a:r>
          </a:p>
        </p:txBody>
      </p:sp>
    </p:spTree>
    <p:extLst>
      <p:ext uri="{BB962C8B-B14F-4D97-AF65-F5344CB8AC3E}">
        <p14:creationId xmlns:p14="http://schemas.microsoft.com/office/powerpoint/2010/main" val="112844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8" grpId="0" animBg="1"/>
      <p:bldP spid="14" grpId="0"/>
      <p:bldP spid="19" grpId="0"/>
      <p:bldP spid="23" grpId="0" animBg="1"/>
      <p:bldP spid="28" grpId="0" animBg="1"/>
      <p:bldP spid="29" grpId="0"/>
      <p:bldP spid="30" grpId="0" animBg="1"/>
      <p:bldP spid="34" grpId="0"/>
      <p:bldP spid="35" grpId="0"/>
      <p:bldP spid="37" grpId="0" animBg="1"/>
      <p:bldP spid="38" grpId="0" animBg="1"/>
      <p:bldP spid="39" grpId="0"/>
      <p:bldP spid="41" grpId="0" animBg="1"/>
      <p:bldP spid="43" grpId="0"/>
      <p:bldP spid="44" grpId="0" animBg="1"/>
      <p:bldP spid="46" grpId="0"/>
      <p:bldP spid="75" grpId="0"/>
      <p:bldP spid="7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666403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  <a:p>
            <a:pPr lvl="1"/>
            <a:r>
              <a:rPr lang="en-CA" dirty="0"/>
              <a:t>if-elif-else statements</a:t>
            </a: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More on if Statements</a:t>
            </a:r>
          </a:p>
        </p:txBody>
      </p:sp>
      <p:pic>
        <p:nvPicPr>
          <p:cNvPr id="3076" name="Picture 4" descr="if statements one does not simply - Meme on Imgur">
            <a:extLst>
              <a:ext uri="{FF2B5EF4-FFF2-40B4-BE49-F238E27FC236}">
                <a16:creationId xmlns:a16="http://schemas.microsoft.com/office/drawing/2014/main" id="{5A35867D-8DB7-AD4F-AA24-FA35F4817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697" y="3599855"/>
            <a:ext cx="4290741" cy="253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194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3.1</a:t>
            </a:r>
          </a:p>
          <a:p>
            <a:pPr lvl="1"/>
            <a:r>
              <a:rPr lang="en-US" dirty="0"/>
              <a:t>Booleans, Logic, &amp; Conditional if Statements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3.2</a:t>
            </a:r>
          </a:p>
          <a:p>
            <a:pPr lvl="1"/>
            <a:r>
              <a:rPr lang="en-US" b="1" dirty="0"/>
              <a:t>String Comparisons and More on if Statements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3.3</a:t>
            </a:r>
          </a:p>
          <a:p>
            <a:pPr lvl="1"/>
            <a:r>
              <a:rPr lang="en-US" dirty="0"/>
              <a:t>Design Problem: Rock, Paper, Scissors, Lizard, Spock!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C7E8-CA7A-CA4E-A464-CFF5A2329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Nested if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D4896-2C85-A346-94D3-16A2178F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760" y="1580297"/>
            <a:ext cx="6705601" cy="4835479"/>
          </a:xfrm>
        </p:spPr>
        <p:txBody>
          <a:bodyPr/>
          <a:lstStyle/>
          <a:p>
            <a:r>
              <a:rPr lang="en-US" dirty="0"/>
              <a:t>It is possible to place an if statement within the body of another if statement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Equivalent 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9B2155-D3BB-8A40-946B-E9BA21D53CC1}"/>
              </a:ext>
            </a:extLst>
          </p:cNvPr>
          <p:cNvSpPr txBox="1"/>
          <p:nvPr/>
        </p:nvSpPr>
        <p:spPr>
          <a:xfrm>
            <a:off x="150224" y="2476006"/>
            <a:ext cx="97108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spc="-15" dirty="0">
                <a:solidFill>
                  <a:srgbClr val="00B050"/>
                </a:solidFill>
                <a:latin typeface="Courier New"/>
                <a:cs typeface="Courier New"/>
              </a:rPr>
              <a:t>if precipitation:</a:t>
            </a:r>
          </a:p>
          <a:p>
            <a:r>
              <a:rPr lang="en-CA" sz="2400" spc="-15" dirty="0">
                <a:solidFill>
                  <a:srgbClr val="00B050"/>
                </a:solidFill>
                <a:latin typeface="Courier New"/>
                <a:cs typeface="Courier New"/>
              </a:rPr>
              <a:t>	if temperature &gt; 0:</a:t>
            </a:r>
          </a:p>
          <a:p>
            <a:r>
              <a:rPr lang="en-CA" sz="2400" spc="-15" dirty="0">
                <a:solidFill>
                  <a:srgbClr val="00B050"/>
                </a:solidFill>
                <a:latin typeface="Courier New"/>
                <a:cs typeface="Courier New"/>
              </a:rPr>
              <a:t>		print(“Bring your umbrella!”)</a:t>
            </a:r>
          </a:p>
          <a:p>
            <a:r>
              <a:rPr lang="en-CA" sz="2400" spc="-15" dirty="0">
                <a:solidFill>
                  <a:srgbClr val="00B050"/>
                </a:solidFill>
                <a:latin typeface="Courier New"/>
                <a:cs typeface="Courier New"/>
              </a:rPr>
              <a:t>	else:</a:t>
            </a:r>
          </a:p>
          <a:p>
            <a:r>
              <a:rPr lang="en-CA" sz="2400" spc="-15" dirty="0">
                <a:solidFill>
                  <a:srgbClr val="00B050"/>
                </a:solidFill>
                <a:latin typeface="Courier New"/>
                <a:cs typeface="Courier New"/>
              </a:rPr>
              <a:t>		print(“Wear your boots and winter coat!”)</a:t>
            </a:r>
            <a:endParaRPr lang="en-CA" sz="24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99B70-B996-E347-B538-3D1A1E60B19F}"/>
              </a:ext>
            </a:extLst>
          </p:cNvPr>
          <p:cNvSpPr txBox="1"/>
          <p:nvPr/>
        </p:nvSpPr>
        <p:spPr>
          <a:xfrm>
            <a:off x="150223" y="5042751"/>
            <a:ext cx="9710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spc="-15" dirty="0">
                <a:solidFill>
                  <a:srgbClr val="00B050"/>
                </a:solidFill>
                <a:latin typeface="Courier New"/>
                <a:cs typeface="Courier New"/>
              </a:rPr>
              <a:t>if precipitation and temperature &gt; 0:</a:t>
            </a:r>
          </a:p>
          <a:p>
            <a:r>
              <a:rPr lang="en-CA" sz="2400" spc="-15" dirty="0">
                <a:solidFill>
                  <a:srgbClr val="00B050"/>
                </a:solidFill>
                <a:latin typeface="Courier New"/>
                <a:cs typeface="Courier New"/>
              </a:rPr>
              <a:t>	print(“Bring your umbrella!”)</a:t>
            </a:r>
          </a:p>
          <a:p>
            <a:r>
              <a:rPr lang="en-CA" sz="2400" spc="-15" dirty="0">
                <a:solidFill>
                  <a:srgbClr val="00B050"/>
                </a:solidFill>
                <a:latin typeface="Courier New"/>
                <a:cs typeface="Courier New"/>
              </a:rPr>
              <a:t>elif precipitation:</a:t>
            </a:r>
          </a:p>
          <a:p>
            <a:r>
              <a:rPr lang="en-CA" sz="2400" spc="-15" dirty="0">
                <a:solidFill>
                  <a:srgbClr val="00B050"/>
                </a:solidFill>
                <a:latin typeface="Courier New"/>
                <a:cs typeface="Courier New"/>
              </a:rPr>
              <a:t>	print(“Wear your boots and winter coat!”)</a:t>
            </a:r>
            <a:endParaRPr lang="en-CA" sz="2400" dirty="0">
              <a:solidFill>
                <a:srgbClr val="00B050"/>
              </a:solidFill>
            </a:endParaRPr>
          </a:p>
        </p:txBody>
      </p:sp>
      <p:pic>
        <p:nvPicPr>
          <p:cNvPr id="13314" name="Picture 2" descr="Selection – Sir JM Notes">
            <a:extLst>
              <a:ext uri="{FF2B5EF4-FFF2-40B4-BE49-F238E27FC236}">
                <a16:creationId xmlns:a16="http://schemas.microsoft.com/office/drawing/2014/main" id="{EC73C289-FEEC-A64C-9C1C-8AFF98ADD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620" y="505760"/>
            <a:ext cx="4698380" cy="303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004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Choose your own adventure!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666403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  <a:p>
            <a:pPr lvl="1"/>
            <a:r>
              <a:rPr lang="en-CA" dirty="0"/>
              <a:t>Nested if statements</a:t>
            </a: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Nested ifs</a:t>
            </a:r>
          </a:p>
        </p:txBody>
      </p:sp>
      <p:pic>
        <p:nvPicPr>
          <p:cNvPr id="1026" name="Picture 2" descr="Choose Your Own Adventure - Wikipedia">
            <a:extLst>
              <a:ext uri="{FF2B5EF4-FFF2-40B4-BE49-F238E27FC236}">
                <a16:creationId xmlns:a16="http://schemas.microsoft.com/office/drawing/2014/main" id="{3362D3A1-9CD7-017F-F90C-815F096D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833" y="2208352"/>
            <a:ext cx="2520638" cy="411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6D44B77D-8851-04A2-1092-F20D8112A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5" y="3544112"/>
            <a:ext cx="4219603" cy="258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93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16BD4-B9D7-1952-5B60-4498EE10D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5D881-9A40-2DAB-096D-787A0DC70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532203" cy="893580"/>
          </a:xfrm>
        </p:spPr>
        <p:txBody>
          <a:bodyPr>
            <a:normAutofit fontScale="90000"/>
          </a:bodyPr>
          <a:lstStyle/>
          <a:p>
            <a:r>
              <a:rPr lang="en-US" dirty="0"/>
              <a:t>String Comparisons and More “if” Statements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AB575-6D93-5201-0FE6-D86E890D83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3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3.2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7DEAED-7ABB-EEC0-BD9B-3E35B2976CD2}"/>
              </a:ext>
            </a:extLst>
          </p:cNvPr>
          <p:cNvSpPr txBox="1"/>
          <p:nvPr/>
        </p:nvSpPr>
        <p:spPr>
          <a:xfrm>
            <a:off x="335947" y="4894595"/>
            <a:ext cx="758060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C99FF"/>
                </a:solidFill>
              </a:rPr>
              <a:t>While waiting, open the </a:t>
            </a:r>
            <a:r>
              <a:rPr lang="en-US" sz="2000" b="1" dirty="0" err="1">
                <a:solidFill>
                  <a:srgbClr val="CC99FF"/>
                </a:solidFill>
              </a:rPr>
              <a:t>Jupyter</a:t>
            </a:r>
            <a:r>
              <a:rPr lang="en-US" sz="2000" b="1" dirty="0">
                <a:solidFill>
                  <a:srgbClr val="CC99FF"/>
                </a:solidFill>
              </a:rPr>
              <a:t> Notebook for today’s lecture</a:t>
            </a:r>
          </a:p>
          <a:p>
            <a:r>
              <a:rPr lang="en-US" sz="1600" b="1" dirty="0">
                <a:solidFill>
                  <a:srgbClr val="CC99FF"/>
                </a:solidFill>
              </a:rPr>
              <a:t>Upcoming</a:t>
            </a: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Lab 1 Due 11:59 pm Friday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Lab 2 Released Thursday 6:00 pm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Reflection 3 Released Friday 6:00 pm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All Coffee Break, TUT, &amp; PRA sessions (in-person AND online) running</a:t>
            </a:r>
            <a:endParaRPr lang="en-US" sz="1600" dirty="0">
              <a:solidFill>
                <a:srgbClr val="CC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98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Relational Operators</a:t>
            </a:r>
          </a:p>
        </p:txBody>
      </p:sp>
      <p:graphicFrame>
        <p:nvGraphicFramePr>
          <p:cNvPr id="7" name="object 13">
            <a:extLst>
              <a:ext uri="{FF2B5EF4-FFF2-40B4-BE49-F238E27FC236}">
                <a16:creationId xmlns:a16="http://schemas.microsoft.com/office/drawing/2014/main" id="{9B193690-6922-BC49-9169-A2AA6A93CD8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933700"/>
          <a:ext cx="6811880" cy="369124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67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0585">
                  <a:extLst>
                    <a:ext uri="{9D8B030D-6E8A-4147-A177-3AD203B41FA5}">
                      <a16:colId xmlns:a16="http://schemas.microsoft.com/office/drawing/2014/main" val="4289725990"/>
                    </a:ext>
                  </a:extLst>
                </a:gridCol>
                <a:gridCol w="1327386">
                  <a:extLst>
                    <a:ext uri="{9D8B030D-6E8A-4147-A177-3AD203B41FA5}">
                      <a16:colId xmlns:a16="http://schemas.microsoft.com/office/drawing/2014/main" val="1740379032"/>
                    </a:ext>
                  </a:extLst>
                </a:gridCol>
                <a:gridCol w="1296870">
                  <a:extLst>
                    <a:ext uri="{9D8B030D-6E8A-4147-A177-3AD203B41FA5}">
                      <a16:colId xmlns:a16="http://schemas.microsoft.com/office/drawing/2014/main" val="244963577"/>
                    </a:ext>
                  </a:extLst>
                </a:gridCol>
              </a:tblGrid>
              <a:tr h="507559">
                <a:tc>
                  <a:txBody>
                    <a:bodyPr/>
                    <a:lstStyle/>
                    <a:p>
                      <a:pPr marL="89535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Description</a:t>
                      </a:r>
                      <a:endParaRPr sz="19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9535" algn="ctr">
                        <a:lnSpc>
                          <a:spcPct val="100000"/>
                        </a:lnSpc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Operator</a:t>
                      </a:r>
                      <a:endParaRPr sz="19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9535" algn="ctr">
                        <a:lnSpc>
                          <a:spcPct val="100000"/>
                        </a:lnSpc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</a:t>
                      </a:r>
                      <a:endParaRPr sz="19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9535" algn="ctr">
                        <a:lnSpc>
                          <a:spcPct val="100000"/>
                        </a:lnSpc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Result</a:t>
                      </a:r>
                      <a:endParaRPr sz="19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55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Less than</a:t>
                      </a:r>
                      <a:endParaRPr sz="19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9535" algn="ctr">
                        <a:lnSpc>
                          <a:spcPct val="100000"/>
                        </a:lnSpc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&lt;</a:t>
                      </a:r>
                      <a:endParaRPr sz="19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9535" algn="ctr">
                        <a:lnSpc>
                          <a:spcPct val="100000"/>
                        </a:lnSpc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3&lt;4</a:t>
                      </a:r>
                      <a:endParaRPr sz="19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9535" algn="ctr">
                        <a:lnSpc>
                          <a:spcPct val="100000"/>
                        </a:lnSpc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True</a:t>
                      </a:r>
                      <a:endParaRPr sz="19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972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Greater than</a:t>
                      </a:r>
                      <a:endParaRPr sz="19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9535" algn="ctr">
                        <a:lnSpc>
                          <a:spcPct val="100000"/>
                        </a:lnSpc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&gt;</a:t>
                      </a:r>
                      <a:endParaRPr sz="19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9535" algn="ctr">
                        <a:lnSpc>
                          <a:spcPct val="100000"/>
                        </a:lnSpc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3&gt;4</a:t>
                      </a:r>
                      <a:endParaRPr sz="19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9535" algn="ctr">
                        <a:lnSpc>
                          <a:spcPct val="100000"/>
                        </a:lnSpc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False</a:t>
                      </a:r>
                      <a:endParaRPr sz="19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988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lang="en-US" sz="1900" b="1" spc="-5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Equal to</a:t>
                      </a:r>
                      <a:endParaRPr sz="19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9535" algn="ctr">
                        <a:lnSpc>
                          <a:spcPct val="100000"/>
                        </a:lnSpc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==</a:t>
                      </a:r>
                      <a:endParaRPr sz="19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9535" algn="ctr">
                        <a:lnSpc>
                          <a:spcPct val="100000"/>
                        </a:lnSpc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3==4</a:t>
                      </a:r>
                      <a:endParaRPr sz="19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9535" algn="ctr">
                        <a:lnSpc>
                          <a:spcPct val="100000"/>
                        </a:lnSpc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False</a:t>
                      </a:r>
                      <a:endParaRPr sz="19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55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Less than or equal to</a:t>
                      </a:r>
                      <a:endParaRPr sz="19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9535" algn="ctr">
                        <a:lnSpc>
                          <a:spcPct val="100000"/>
                        </a:lnSpc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&lt;=</a:t>
                      </a:r>
                      <a:endParaRPr sz="19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9535" algn="ctr">
                        <a:lnSpc>
                          <a:spcPct val="100000"/>
                        </a:lnSpc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3&lt;=4</a:t>
                      </a:r>
                      <a:endParaRPr sz="19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9535" algn="ctr">
                        <a:lnSpc>
                          <a:spcPct val="100000"/>
                        </a:lnSpc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True</a:t>
                      </a:r>
                      <a:endParaRPr sz="19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98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Greater than or equal to</a:t>
                      </a:r>
                      <a:endParaRPr sz="1900" b="1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9535" algn="ctr">
                        <a:lnSpc>
                          <a:spcPct val="100000"/>
                        </a:lnSpc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&gt;=</a:t>
                      </a:r>
                      <a:endParaRPr sz="19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9535" algn="ctr">
                        <a:lnSpc>
                          <a:spcPct val="100000"/>
                        </a:lnSpc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3&gt;=4</a:t>
                      </a:r>
                      <a:endParaRPr sz="19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9535" algn="ctr">
                        <a:lnSpc>
                          <a:spcPct val="100000"/>
                        </a:lnSpc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False</a:t>
                      </a:r>
                      <a:endParaRPr sz="19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0622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Not equal to</a:t>
                      </a:r>
                      <a:endParaRPr sz="19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9535" algn="ctr">
                        <a:lnSpc>
                          <a:spcPct val="100000"/>
                        </a:lnSpc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!=</a:t>
                      </a:r>
                      <a:endParaRPr sz="19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9535" algn="ctr">
                        <a:lnSpc>
                          <a:spcPct val="100000"/>
                        </a:lnSpc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3!=4</a:t>
                      </a:r>
                      <a:endParaRPr sz="19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9535" algn="ctr">
                        <a:lnSpc>
                          <a:spcPct val="100000"/>
                        </a:lnSpc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True</a:t>
                      </a:r>
                      <a:endParaRPr sz="19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69CA204-31B5-684F-85D1-7DCF07590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683"/>
            <a:ext cx="11163300" cy="898526"/>
          </a:xfrm>
        </p:spPr>
        <p:txBody>
          <a:bodyPr>
            <a:normAutofit/>
          </a:bodyPr>
          <a:lstStyle/>
          <a:p>
            <a:r>
              <a:rPr lang="en-US" dirty="0"/>
              <a:t>Relational (or comparison) operators take two values (examples: </a:t>
            </a:r>
            <a:r>
              <a:rPr lang="en-US" dirty="0">
                <a:solidFill>
                  <a:srgbClr val="00B050"/>
                </a:solidFill>
              </a:rPr>
              <a:t>int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float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str</a:t>
            </a:r>
            <a:r>
              <a:rPr lang="en-US" dirty="0"/>
              <a:t>) and produce a </a:t>
            </a:r>
            <a:r>
              <a:rPr lang="en-US" dirty="0">
                <a:solidFill>
                  <a:schemeClr val="accent2"/>
                </a:solidFill>
              </a:rPr>
              <a:t>bool</a:t>
            </a:r>
            <a:r>
              <a:rPr lang="en-US" dirty="0"/>
              <a:t> value (True or False)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B45D7D-16CB-B749-97DD-F81BC27B1C43}"/>
              </a:ext>
            </a:extLst>
          </p:cNvPr>
          <p:cNvSpPr txBox="1"/>
          <p:nvPr/>
        </p:nvSpPr>
        <p:spPr>
          <a:xfrm>
            <a:off x="8312150" y="2977578"/>
            <a:ext cx="1803400" cy="830997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Boolean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11A10D-538C-6F42-87FB-C33B61785F07}"/>
              </a:ext>
            </a:extLst>
          </p:cNvPr>
          <p:cNvSpPr txBox="1"/>
          <p:nvPr/>
        </p:nvSpPr>
        <p:spPr>
          <a:xfrm>
            <a:off x="8312150" y="3939293"/>
            <a:ext cx="1803400" cy="830997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Boolean Values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13A9D3-9AA4-AE43-A7FC-6B148DDB476B}"/>
              </a:ext>
            </a:extLst>
          </p:cNvPr>
          <p:cNvCxnSpPr>
            <a:stCxn id="11" idx="1"/>
          </p:cNvCxnSpPr>
          <p:nvPr/>
        </p:nvCxnSpPr>
        <p:spPr>
          <a:xfrm flipH="1">
            <a:off x="6096000" y="3393077"/>
            <a:ext cx="2216150" cy="928127"/>
          </a:xfrm>
          <a:prstGeom prst="straightConnector1">
            <a:avLst/>
          </a:prstGeom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47F109-4B0A-F84F-8EC6-7168B2447D49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372350" y="4354792"/>
            <a:ext cx="939800" cy="559142"/>
          </a:xfrm>
          <a:prstGeom prst="straightConnector1">
            <a:avLst/>
          </a:prstGeom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object 5">
            <a:extLst>
              <a:ext uri="{FF2B5EF4-FFF2-40B4-BE49-F238E27FC236}">
                <a16:creationId xmlns:a16="http://schemas.microsoft.com/office/drawing/2014/main" id="{826CE04A-1A89-4249-BE6C-C7B405F69DB5}"/>
              </a:ext>
            </a:extLst>
          </p:cNvPr>
          <p:cNvSpPr txBox="1"/>
          <p:nvPr/>
        </p:nvSpPr>
        <p:spPr>
          <a:xfrm>
            <a:off x="8077201" y="5610974"/>
            <a:ext cx="36957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Py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hon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uses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==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equali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13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eca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assi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endParaRPr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0" name="Graphic 9" descr="Tick with solid fill">
            <a:extLst>
              <a:ext uri="{FF2B5EF4-FFF2-40B4-BE49-F238E27FC236}">
                <a16:creationId xmlns:a16="http://schemas.microsoft.com/office/drawing/2014/main" id="{4AD963E7-4099-CB45-8FE0-37EEFDD45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87" y="1956384"/>
            <a:ext cx="546825" cy="546825"/>
          </a:xfrm>
          <a:prstGeom prst="rect">
            <a:avLst/>
          </a:prstGeom>
        </p:spPr>
      </p:pic>
      <p:pic>
        <p:nvPicPr>
          <p:cNvPr id="14" name="Graphic 13" descr="Tick with solid fill">
            <a:extLst>
              <a:ext uri="{FF2B5EF4-FFF2-40B4-BE49-F238E27FC236}">
                <a16:creationId xmlns:a16="http://schemas.microsoft.com/office/drawing/2014/main" id="{8B0AC8E3-8BE5-344D-B18D-187C27C7A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6076" y="1220760"/>
            <a:ext cx="546825" cy="5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1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A500-B04B-C847-90A1-1DDF3DF53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String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DAD30-507B-AC47-A6BE-7CB7C074C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Boolean comparisons can also be applied to strings, whether single characters or sets of characters</a:t>
            </a:r>
          </a:p>
          <a:p>
            <a:r>
              <a:rPr lang="en-US" dirty="0"/>
              <a:t>Compare two strings by their </a:t>
            </a:r>
            <a:r>
              <a:rPr lang="en-US" b="1" dirty="0"/>
              <a:t>dictionary order</a:t>
            </a:r>
            <a:r>
              <a:rPr lang="en-US" dirty="0"/>
              <a:t>, comparing letter by letter</a:t>
            </a:r>
            <a:endParaRPr lang="en-US" b="1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0C763E80-31D9-1E47-9D0C-094490B38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961537"/>
              </p:ext>
            </p:extLst>
          </p:nvPr>
        </p:nvGraphicFramePr>
        <p:xfrm>
          <a:off x="2190441" y="3790641"/>
          <a:ext cx="7578027" cy="26261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849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8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0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63500" algn="ctr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chemeClr val="bg1"/>
                          </a:solidFill>
                        </a:rPr>
                        <a:t>D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ti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on</a:t>
                      </a:r>
                      <a:endParaRPr sz="15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algn="ctr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chemeClr val="bg1"/>
                          </a:solidFill>
                        </a:rPr>
                        <a:t>Op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at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or</a:t>
                      </a:r>
                      <a:endParaRPr sz="15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algn="ctr">
                        <a:lnSpc>
                          <a:spcPct val="100000"/>
                        </a:lnSpc>
                      </a:pP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am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l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sz="15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algn="ctr">
                        <a:lnSpc>
                          <a:spcPct val="100000"/>
                        </a:lnSpc>
                      </a:pP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Re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su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l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of 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am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l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sz="150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188"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qu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alit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sz="15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==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'cat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'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=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=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'cat'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True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188"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qu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alit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sz="15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!=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'cat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'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!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=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'Cat'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True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188"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le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ss 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h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n</a:t>
                      </a:r>
                      <a:endParaRPr sz="15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97790"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chemeClr val="bg1"/>
                          </a:solidFill>
                        </a:rPr>
                        <a:t>&lt;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'A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'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sz="1400" spc="-1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'a'</a:t>
                      </a:r>
                      <a:endParaRPr sz="14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True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188"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chemeClr val="bg1"/>
                          </a:solidFill>
                        </a:rPr>
                        <a:t>gr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eate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r 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h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n</a:t>
                      </a:r>
                      <a:endParaRPr sz="15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97790"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chemeClr val="bg1"/>
                          </a:solidFill>
                        </a:rPr>
                        <a:t>&gt;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'a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'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sz="1400" spc="-1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'A'</a:t>
                      </a:r>
                      <a:endParaRPr sz="14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True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188"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le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ss 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h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n or 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qu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l</a:t>
                      </a:r>
                      <a:endParaRPr sz="15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&lt;=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'a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'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&lt;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=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'a'</a:t>
                      </a:r>
                      <a:endParaRPr sz="14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True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188"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chemeClr val="bg1"/>
                          </a:solidFill>
                        </a:rPr>
                        <a:t>gr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eate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r 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h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n or 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qu</a:t>
                      </a: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sz="1500" dirty="0">
                          <a:solidFill>
                            <a:schemeClr val="bg1"/>
                          </a:solidFill>
                        </a:rPr>
                        <a:t>l</a:t>
                      </a:r>
                      <a:endParaRPr sz="15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&gt;=</a:t>
                      </a:r>
                      <a:endParaRPr sz="14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'a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'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&gt;</a:t>
                      </a:r>
                      <a:r>
                        <a:rPr sz="1400" dirty="0">
                          <a:solidFill>
                            <a:schemeClr val="bg1"/>
                          </a:solidFill>
                        </a:rPr>
                        <a:t>=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</a:rPr>
                        <a:t> 'A'</a:t>
                      </a:r>
                      <a:endParaRPr sz="14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500" spc="-5" dirty="0">
                          <a:solidFill>
                            <a:schemeClr val="bg1"/>
                          </a:solidFill>
                        </a:rPr>
                        <a:t>True</a:t>
                      </a:r>
                      <a:endParaRPr sz="15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579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A500-B04B-C847-90A1-1DDF3DF53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68" y="638306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Strings as Integers (ASCII Encoding)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DAD30-507B-AC47-A6BE-7CB7C074C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268" y="1383662"/>
            <a:ext cx="10515600" cy="4835479"/>
          </a:xfrm>
        </p:spPr>
        <p:txBody>
          <a:bodyPr>
            <a:normAutofit/>
          </a:bodyPr>
          <a:lstStyle/>
          <a:p>
            <a:r>
              <a:rPr lang="en-US" sz="2400" dirty="0"/>
              <a:t>Each character in a string is actually represented by integers following the ASCII encoding</a:t>
            </a:r>
          </a:p>
          <a:p>
            <a:pPr lvl="1"/>
            <a:r>
              <a:rPr lang="en-US" sz="2000" dirty="0"/>
              <a:t>American Standard Code for Information Interchange</a:t>
            </a:r>
          </a:p>
          <a:p>
            <a:r>
              <a:rPr lang="en-US" sz="2400" dirty="0"/>
              <a:t>All uppercase letters come before all lowercase letters</a:t>
            </a:r>
          </a:p>
          <a:p>
            <a:pPr lvl="1"/>
            <a:r>
              <a:rPr lang="en-US" sz="2000" dirty="0"/>
              <a:t>Uppercase “Z” is less than lowercase “a”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44B490-63DC-4B42-B89A-A278B8FBDDFD}"/>
              </a:ext>
            </a:extLst>
          </p:cNvPr>
          <p:cNvGrpSpPr/>
          <p:nvPr/>
        </p:nvGrpSpPr>
        <p:grpSpPr>
          <a:xfrm>
            <a:off x="2274850" y="3347941"/>
            <a:ext cx="7359804" cy="3510060"/>
            <a:chOff x="1646818" y="3739793"/>
            <a:chExt cx="6538177" cy="311820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F79C87-3A2B-C441-BAF6-DD14563B984A}"/>
                </a:ext>
              </a:extLst>
            </p:cNvPr>
            <p:cNvSpPr/>
            <p:nvPr/>
          </p:nvSpPr>
          <p:spPr>
            <a:xfrm>
              <a:off x="1646818" y="3739793"/>
              <a:ext cx="6538177" cy="311820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D6F0074A-BA49-304C-A0BB-0A6291C4A451}"/>
                </a:ext>
              </a:extLst>
            </p:cNvPr>
            <p:cNvSpPr/>
            <p:nvPr/>
          </p:nvSpPr>
          <p:spPr>
            <a:xfrm>
              <a:off x="1736026" y="3836021"/>
              <a:ext cx="6337456" cy="2932771"/>
            </a:xfrm>
            <a:prstGeom prst="rect">
              <a:avLst/>
            </a:prstGeom>
            <a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28250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A500-B04B-C847-90A1-1DDF3DF53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68" y="638306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Strings as Integers (ASCII Encoding)</a:t>
            </a:r>
          </a:p>
        </p:txBody>
      </p:sp>
      <p:pic>
        <p:nvPicPr>
          <p:cNvPr id="17410" name="Picture 2" descr="Alphabet Chart Aa`Bb`Cc - BPS Early Childhood">
            <a:extLst>
              <a:ext uri="{FF2B5EF4-FFF2-40B4-BE49-F238E27FC236}">
                <a16:creationId xmlns:a16="http://schemas.microsoft.com/office/drawing/2014/main" id="{A593C4FE-6E45-7A42-8DCE-319F06C2A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5820"/>
            <a:ext cx="5611722" cy="433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E33E446-E8F9-A644-BC67-CB1846946AF1}"/>
              </a:ext>
            </a:extLst>
          </p:cNvPr>
          <p:cNvSpPr/>
          <p:nvPr/>
        </p:nvSpPr>
        <p:spPr>
          <a:xfrm>
            <a:off x="8447924" y="1631349"/>
            <a:ext cx="535259" cy="6460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A9FF20-1775-C249-8C8D-BB893D973EFB}"/>
              </a:ext>
            </a:extLst>
          </p:cNvPr>
          <p:cNvSpPr/>
          <p:nvPr/>
        </p:nvSpPr>
        <p:spPr>
          <a:xfrm>
            <a:off x="8875888" y="1842434"/>
            <a:ext cx="397640" cy="4349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62DE9-008A-3C47-A964-DBA3C7062835}"/>
              </a:ext>
            </a:extLst>
          </p:cNvPr>
          <p:cNvSpPr txBox="1"/>
          <p:nvPr/>
        </p:nvSpPr>
        <p:spPr>
          <a:xfrm>
            <a:off x="2633491" y="4910308"/>
            <a:ext cx="97494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0-9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48-57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457DD-5E0E-9949-A069-B92A40D0FF3F}"/>
              </a:ext>
            </a:extLst>
          </p:cNvPr>
          <p:cNvSpPr txBox="1"/>
          <p:nvPr/>
        </p:nvSpPr>
        <p:spPr>
          <a:xfrm>
            <a:off x="7472977" y="5804195"/>
            <a:ext cx="97494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A-Z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65-90</a:t>
            </a:r>
          </a:p>
        </p:txBody>
      </p:sp>
      <p:pic>
        <p:nvPicPr>
          <p:cNvPr id="17414" name="Picture 6" descr="Learn To Count 0-9|Learn Numbers 0 to 9 |Numbers Puzzle| Learn Numbers for  Children - YouTube">
            <a:extLst>
              <a:ext uri="{FF2B5EF4-FFF2-40B4-BE49-F238E27FC236}">
                <a16:creationId xmlns:a16="http://schemas.microsoft.com/office/drawing/2014/main" id="{484D49E2-5FB7-114F-B9CE-3E84FFCC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15" y="2178194"/>
            <a:ext cx="4447309" cy="250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DA481F-E8ED-FA41-B847-F68113EAB4A0}"/>
              </a:ext>
            </a:extLst>
          </p:cNvPr>
          <p:cNvSpPr txBox="1"/>
          <p:nvPr/>
        </p:nvSpPr>
        <p:spPr>
          <a:xfrm>
            <a:off x="9897736" y="5768069"/>
            <a:ext cx="114165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a-z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97-122</a:t>
            </a:r>
          </a:p>
        </p:txBody>
      </p:sp>
    </p:spTree>
    <p:extLst>
      <p:ext uri="{BB962C8B-B14F-4D97-AF65-F5344CB8AC3E}">
        <p14:creationId xmlns:p14="http://schemas.microsoft.com/office/powerpoint/2010/main" val="226249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A500-B04B-C847-90A1-1DDF3DF53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68" y="638306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Strings as Integers (ASCII Encoding)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DAD30-507B-AC47-A6BE-7CB7C074C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268" y="1757735"/>
            <a:ext cx="7414855" cy="4835479"/>
          </a:xfrm>
        </p:spPr>
        <p:txBody>
          <a:bodyPr/>
          <a:lstStyle/>
          <a:p>
            <a:r>
              <a:rPr lang="en-US" dirty="0"/>
              <a:t>When you compare two strings, what you are really doing is comparing their numerical representations</a:t>
            </a:r>
          </a:p>
          <a:p>
            <a:r>
              <a:rPr lang="en-US" dirty="0"/>
              <a:t>For example, in ASCII the characters ‘a’ and ‘w’ are encoded as 97 and 119, respectively</a:t>
            </a:r>
          </a:p>
          <a:p>
            <a:pPr lvl="1"/>
            <a:r>
              <a:rPr lang="en-US" dirty="0"/>
              <a:t>The comparison ‘a’ &gt; ‘w’ would translate to </a:t>
            </a:r>
            <a:br>
              <a:rPr lang="en-US" dirty="0"/>
            </a:br>
            <a:r>
              <a:rPr lang="en-US" dirty="0"/>
              <a:t>97 &gt; 119, evaluating to </a:t>
            </a:r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E8B31-CFFE-AC4A-B3CC-51928EAE6ACE}"/>
              </a:ext>
            </a:extLst>
          </p:cNvPr>
          <p:cNvSpPr txBox="1"/>
          <p:nvPr/>
        </p:nvSpPr>
        <p:spPr>
          <a:xfrm>
            <a:off x="1730374" y="4983792"/>
            <a:ext cx="97494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0-9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48-57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8D181-D53E-404C-AF9E-D3ADF4F0628D}"/>
              </a:ext>
            </a:extLst>
          </p:cNvPr>
          <p:cNvSpPr txBox="1"/>
          <p:nvPr/>
        </p:nvSpPr>
        <p:spPr>
          <a:xfrm>
            <a:off x="3768221" y="4983792"/>
            <a:ext cx="97494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A-Z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65-90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F09E02-32E2-444C-AFB7-0563972B5358}"/>
              </a:ext>
            </a:extLst>
          </p:cNvPr>
          <p:cNvSpPr txBox="1"/>
          <p:nvPr/>
        </p:nvSpPr>
        <p:spPr>
          <a:xfrm>
            <a:off x="5806068" y="4979948"/>
            <a:ext cx="114165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a-z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97-122</a:t>
            </a:r>
          </a:p>
        </p:txBody>
      </p:sp>
      <p:pic>
        <p:nvPicPr>
          <p:cNvPr id="18434" name="Picture 2" descr="Never gonna give you up - Imgflip">
            <a:extLst>
              <a:ext uri="{FF2B5EF4-FFF2-40B4-BE49-F238E27FC236}">
                <a16:creationId xmlns:a16="http://schemas.microsoft.com/office/drawing/2014/main" id="{CB153D92-CB32-074F-882E-E46B00A08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02" y="1757735"/>
            <a:ext cx="3997498" cy="311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004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A500-B04B-C847-90A1-1DDF3DF53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68" y="638306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ASCII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DAD30-507B-AC47-A6BE-7CB7C074C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268" y="1757735"/>
            <a:ext cx="11249722" cy="4835479"/>
          </a:xfrm>
        </p:spPr>
        <p:txBody>
          <a:bodyPr/>
          <a:lstStyle/>
          <a:p>
            <a:r>
              <a:rPr lang="en-US" dirty="0"/>
              <a:t>To obtain the ASCII (integer) representation, we use the built-in function </a:t>
            </a:r>
            <a:r>
              <a:rPr lang="en-US" dirty="0" err="1">
                <a:solidFill>
                  <a:schemeClr val="accent6"/>
                </a:solidFill>
              </a:rPr>
              <a:t>ord</a:t>
            </a:r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To convert from ASCII integer representation back to a string, we use the built-in function </a:t>
            </a:r>
            <a:r>
              <a:rPr lang="en-US" dirty="0" err="1">
                <a:solidFill>
                  <a:schemeClr val="accent6"/>
                </a:solidFill>
              </a:rPr>
              <a:t>chr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Think ”character”  (i.e. what is this integer’s character)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806D1F-BC68-5342-98BB-DFF1503FC1EB}"/>
              </a:ext>
            </a:extLst>
          </p:cNvPr>
          <p:cNvSpPr txBox="1">
            <a:spLocks/>
          </p:cNvSpPr>
          <p:nvPr/>
        </p:nvSpPr>
        <p:spPr>
          <a:xfrm>
            <a:off x="4191930" y="2443065"/>
            <a:ext cx="2832326" cy="1236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CA" spc="-15" dirty="0">
                <a:solidFill>
                  <a:srgbClr val="00B0F0"/>
                </a:solidFill>
                <a:latin typeface="Courier New"/>
                <a:cs typeface="Courier New"/>
              </a:rPr>
              <a:t>&gt;&gt;&gt; </a:t>
            </a:r>
            <a:r>
              <a:rPr lang="en-CA" spc="-15" dirty="0" err="1">
                <a:solidFill>
                  <a:srgbClr val="00B0F0"/>
                </a:solidFill>
                <a:latin typeface="Courier New"/>
                <a:cs typeface="Courier New"/>
              </a:rPr>
              <a:t>ord</a:t>
            </a:r>
            <a:r>
              <a:rPr lang="en-CA" spc="-15" dirty="0">
                <a:solidFill>
                  <a:srgbClr val="00B0F0"/>
                </a:solidFill>
                <a:latin typeface="Courier New"/>
                <a:cs typeface="Courier New"/>
              </a:rPr>
              <a:t>(‘a’)</a:t>
            </a:r>
            <a:endParaRPr lang="en-CA" dirty="0">
              <a:solidFill>
                <a:srgbClr val="00B0F0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CA" spc="-15" dirty="0">
                <a:solidFill>
                  <a:srgbClr val="00B0F0"/>
                </a:solidFill>
                <a:latin typeface="Courier New"/>
                <a:cs typeface="Courier New"/>
              </a:rPr>
              <a:t>97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A7712F-53D9-ED46-AE8E-1A4237F71E94}"/>
              </a:ext>
            </a:extLst>
          </p:cNvPr>
          <p:cNvSpPr txBox="1">
            <a:spLocks/>
          </p:cNvSpPr>
          <p:nvPr/>
        </p:nvSpPr>
        <p:spPr>
          <a:xfrm>
            <a:off x="4191930" y="5165015"/>
            <a:ext cx="2832326" cy="1236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CA" spc="-15" dirty="0">
                <a:solidFill>
                  <a:srgbClr val="00B0F0"/>
                </a:solidFill>
                <a:latin typeface="Courier New"/>
                <a:cs typeface="Courier New"/>
              </a:rPr>
              <a:t>&gt;&gt;&gt; </a:t>
            </a:r>
            <a:r>
              <a:rPr lang="en-CA" spc="-15" dirty="0" err="1">
                <a:solidFill>
                  <a:srgbClr val="00B0F0"/>
                </a:solidFill>
                <a:latin typeface="Courier New"/>
                <a:cs typeface="Courier New"/>
              </a:rPr>
              <a:t>chr</a:t>
            </a:r>
            <a:r>
              <a:rPr lang="en-CA" spc="-15" dirty="0">
                <a:solidFill>
                  <a:srgbClr val="00B0F0"/>
                </a:solidFill>
                <a:latin typeface="Courier New"/>
                <a:cs typeface="Courier New"/>
              </a:rPr>
              <a:t>(97)</a:t>
            </a:r>
            <a:endParaRPr lang="en-CA" dirty="0">
              <a:solidFill>
                <a:srgbClr val="00B0F0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CA" spc="-15" dirty="0">
                <a:solidFill>
                  <a:srgbClr val="00B0F0"/>
                </a:solidFill>
                <a:latin typeface="Courier New"/>
                <a:cs typeface="Courier New"/>
              </a:rPr>
              <a:t>‘a’</a:t>
            </a:r>
            <a:endParaRPr lang="en-CA" dirty="0">
              <a:solidFill>
                <a:srgbClr val="00B0F0"/>
              </a:solidFill>
              <a:latin typeface="Courier New"/>
              <a:cs typeface="Courier New"/>
            </a:endParaRPr>
          </a:p>
          <a:p>
            <a:pPr marL="0" marR="1347470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CA" dirty="0">
              <a:solidFill>
                <a:srgbClr val="00B050"/>
              </a:solidFill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507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A500-B04B-C847-90A1-1DDF3DF53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68" y="638306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Strings and Logic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DAD30-507B-AC47-A6BE-7CB7C074C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268" y="1757735"/>
            <a:ext cx="11249722" cy="4835479"/>
          </a:xfrm>
        </p:spPr>
        <p:txBody>
          <a:bodyPr/>
          <a:lstStyle/>
          <a:p>
            <a:r>
              <a:rPr lang="en-US" dirty="0"/>
              <a:t>We can use string comparisons in Boolean/logical expressions: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806D1F-BC68-5342-98BB-DFF1503FC1EB}"/>
              </a:ext>
            </a:extLst>
          </p:cNvPr>
          <p:cNvSpPr txBox="1">
            <a:spLocks/>
          </p:cNvSpPr>
          <p:nvPr/>
        </p:nvSpPr>
        <p:spPr>
          <a:xfrm>
            <a:off x="243383" y="2443065"/>
            <a:ext cx="11747726" cy="41501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CA" sz="2600" spc="-15" dirty="0">
                <a:solidFill>
                  <a:srgbClr val="6EB5DF"/>
                </a:solidFill>
                <a:latin typeface="Courier New"/>
                <a:cs typeface="Courier New"/>
              </a:rPr>
              <a:t>&gt;&gt;&gt; 50 &gt; 5 and ‘t’ &gt; ‘a’</a:t>
            </a:r>
          </a:p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CA" sz="2600" spc="-15" dirty="0">
                <a:solidFill>
                  <a:srgbClr val="6EB5DF"/>
                </a:solidFill>
                <a:latin typeface="Courier New"/>
                <a:cs typeface="Courier New"/>
              </a:rPr>
              <a:t>True</a:t>
            </a:r>
          </a:p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CA" sz="2600" spc="-15" dirty="0">
                <a:solidFill>
                  <a:srgbClr val="6EB5DF"/>
                </a:solidFill>
                <a:latin typeface="Courier New"/>
                <a:cs typeface="Courier New"/>
              </a:rPr>
              <a:t>&gt;&gt;&gt; ‘ABC’ &gt; ‘</a:t>
            </a:r>
            <a:r>
              <a:rPr lang="en-CA" sz="2600" spc="-15" dirty="0" err="1">
                <a:solidFill>
                  <a:srgbClr val="6EB5DF"/>
                </a:solidFill>
                <a:latin typeface="Courier New"/>
                <a:cs typeface="Courier New"/>
              </a:rPr>
              <a:t>abc</a:t>
            </a:r>
            <a:r>
              <a:rPr lang="en-CA" sz="2600" spc="-15" dirty="0">
                <a:solidFill>
                  <a:srgbClr val="6EB5DF"/>
                </a:solidFill>
                <a:latin typeface="Courier New"/>
                <a:cs typeface="Courier New"/>
              </a:rPr>
              <a:t>’ </a:t>
            </a:r>
            <a:r>
              <a:rPr lang="en-CA" sz="2600" spc="-15" dirty="0">
                <a:solidFill>
                  <a:srgbClr val="92D050"/>
                </a:solidFill>
                <a:latin typeface="Courier New"/>
                <a:cs typeface="Courier New"/>
              </a:rPr>
              <a:t>#remember </a:t>
            </a:r>
            <a:r>
              <a:rPr lang="en-CA" sz="2600" spc="-15" dirty="0" err="1">
                <a:solidFill>
                  <a:srgbClr val="92D050"/>
                </a:solidFill>
                <a:latin typeface="Courier New"/>
                <a:cs typeface="Courier New"/>
              </a:rPr>
              <a:t>ord</a:t>
            </a:r>
            <a:r>
              <a:rPr lang="en-CA" sz="2600" spc="-15" dirty="0">
                <a:solidFill>
                  <a:srgbClr val="92D050"/>
                </a:solidFill>
                <a:latin typeface="Courier New"/>
                <a:cs typeface="Courier New"/>
              </a:rPr>
              <a:t>(‘A’) &lt; </a:t>
            </a:r>
            <a:r>
              <a:rPr lang="en-CA" sz="2600" spc="-15" dirty="0" err="1">
                <a:solidFill>
                  <a:srgbClr val="92D050"/>
                </a:solidFill>
                <a:latin typeface="Courier New"/>
                <a:cs typeface="Courier New"/>
              </a:rPr>
              <a:t>ord</a:t>
            </a:r>
            <a:r>
              <a:rPr lang="en-CA" sz="2600" spc="-15" dirty="0">
                <a:solidFill>
                  <a:srgbClr val="92D050"/>
                </a:solidFill>
                <a:latin typeface="Courier New"/>
                <a:cs typeface="Courier New"/>
              </a:rPr>
              <a:t>(‘a’)</a:t>
            </a:r>
          </a:p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CA" sz="2600" spc="-15" dirty="0">
                <a:solidFill>
                  <a:srgbClr val="6EB5DF"/>
                </a:solidFill>
                <a:latin typeface="Courier New"/>
                <a:cs typeface="Courier New"/>
              </a:rPr>
              <a:t>False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sz="2600" spc="-15" dirty="0">
                <a:solidFill>
                  <a:srgbClr val="6EB5DF"/>
                </a:solidFill>
                <a:latin typeface="Courier New"/>
                <a:cs typeface="Courier New"/>
              </a:rPr>
              <a:t>&gt;&gt;&gt; ‘</a:t>
            </a:r>
            <a:r>
              <a:rPr lang="en-CA" sz="2600" spc="-15" dirty="0" err="1">
                <a:solidFill>
                  <a:srgbClr val="6EB5DF"/>
                </a:solidFill>
                <a:latin typeface="Courier New"/>
                <a:cs typeface="Courier New"/>
              </a:rPr>
              <a:t>abcdefghijklmnopqrstuvwxyz</a:t>
            </a:r>
            <a:r>
              <a:rPr lang="en-CA" sz="2600" spc="-15" dirty="0">
                <a:solidFill>
                  <a:srgbClr val="6EB5DF"/>
                </a:solidFill>
                <a:latin typeface="Courier New"/>
                <a:cs typeface="Courier New"/>
              </a:rPr>
              <a:t>’ &gt; ‘z’ </a:t>
            </a:r>
            <a:r>
              <a:rPr lang="en-CA" sz="2600" spc="-15" dirty="0">
                <a:solidFill>
                  <a:srgbClr val="92D050"/>
                </a:solidFill>
                <a:latin typeface="Courier New"/>
                <a:cs typeface="Courier New"/>
              </a:rPr>
              <a:t>#compares one at a time</a:t>
            </a:r>
          </a:p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CA" sz="2600" spc="-15" dirty="0">
                <a:solidFill>
                  <a:srgbClr val="6EB5DF"/>
                </a:solidFill>
                <a:latin typeface="Courier New"/>
                <a:cs typeface="Courier New"/>
              </a:rPr>
              <a:t>False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sz="2600" spc="-15" dirty="0">
                <a:solidFill>
                  <a:srgbClr val="6EB5DF"/>
                </a:solidFill>
                <a:latin typeface="Courier New"/>
                <a:cs typeface="Courier New"/>
              </a:rPr>
              <a:t>&gt;&gt;&gt; ‘ab’ &gt; ‘a’</a:t>
            </a:r>
            <a:r>
              <a:rPr lang="en-CA" sz="2600" spc="-15" dirty="0">
                <a:solidFill>
                  <a:srgbClr val="00B0F0"/>
                </a:solidFill>
                <a:latin typeface="Courier New"/>
                <a:cs typeface="Courier New"/>
              </a:rPr>
              <a:t> </a:t>
            </a:r>
            <a:r>
              <a:rPr lang="en-CA" sz="2600" spc="-15" dirty="0">
                <a:solidFill>
                  <a:srgbClr val="92D050"/>
                </a:solidFill>
                <a:latin typeface="Courier New"/>
                <a:cs typeface="Courier New"/>
              </a:rPr>
              <a:t>#if first part is equal, longer is greater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sz="2600" spc="-15" dirty="0">
                <a:solidFill>
                  <a:srgbClr val="6EB5DF"/>
                </a:solidFill>
                <a:latin typeface="Courier New"/>
                <a:cs typeface="Courier New"/>
              </a:rPr>
              <a:t>True</a:t>
            </a:r>
            <a:endParaRPr lang="en-US" sz="2600" dirty="0">
              <a:solidFill>
                <a:srgbClr val="6EB5D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350964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34544</TotalTime>
  <Words>1109</Words>
  <Application>Microsoft Macintosh PowerPoint</Application>
  <PresentationFormat>Widescreen</PresentationFormat>
  <Paragraphs>295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Courier New</vt:lpstr>
      <vt:lpstr>Segoe UI</vt:lpstr>
      <vt:lpstr>Times New Roman</vt:lpstr>
      <vt:lpstr>Wingdings</vt:lpstr>
      <vt:lpstr>APS106_PPTX_Theme</vt:lpstr>
      <vt:lpstr>String Comparisons and More “if” Statements.</vt:lpstr>
      <vt:lpstr>This Week’s Content</vt:lpstr>
      <vt:lpstr>RECAP: Relational Operators</vt:lpstr>
      <vt:lpstr>String Comparisons</vt:lpstr>
      <vt:lpstr>Strings as Integers (ASCII Encoding)</vt:lpstr>
      <vt:lpstr>Strings as Integers (ASCII Encoding)</vt:lpstr>
      <vt:lpstr>Strings as Integers (ASCII Encoding)</vt:lpstr>
      <vt:lpstr>ASCII Encoding</vt:lpstr>
      <vt:lpstr>Strings and Logic Operators</vt:lpstr>
      <vt:lpstr>Testing for Substrings</vt:lpstr>
      <vt:lpstr>Let’s Code!</vt:lpstr>
      <vt:lpstr>RECAP: Making Choices</vt:lpstr>
      <vt:lpstr>RECAP: Adding the else statement</vt:lpstr>
      <vt:lpstr>Adding the elif (else if) statement</vt:lpstr>
      <vt:lpstr>Multiple if’s vs. if + elif</vt:lpstr>
      <vt:lpstr>Making Choices</vt:lpstr>
      <vt:lpstr>PowerPoint Presentation</vt:lpstr>
      <vt:lpstr>PowerPoint Presentation</vt:lpstr>
      <vt:lpstr>Let’s Code!</vt:lpstr>
      <vt:lpstr>Nested if Statements</vt:lpstr>
      <vt:lpstr>Choose your own adventure!</vt:lpstr>
      <vt:lpstr>String Comparisons and More “if” Statements.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Ben Kinsella</cp:lastModifiedBy>
  <cp:revision>208</cp:revision>
  <dcterms:created xsi:type="dcterms:W3CDTF">2021-11-03T00:49:37Z</dcterms:created>
  <dcterms:modified xsi:type="dcterms:W3CDTF">2025-01-22T14:53:44Z</dcterms:modified>
</cp:coreProperties>
</file>